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9" r:id="rId1"/>
    <p:sldMasterId id="2147483700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  <p:sldId id="273" r:id="rId21"/>
    <p:sldId id="274" r:id="rId22"/>
    <p:sldId id="276" r:id="rId23"/>
    <p:sldId id="277" r:id="rId24"/>
  </p:sldIdLst>
  <p:sldSz cx="9144000" cy="6858000" type="screen4x3"/>
  <p:notesSz cx="6858000" cy="9144000"/>
  <p:defaultTextStyle>
    <a:defPPr>
      <a:defRPr lang="ar-A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0" orient="horz" pos="2152" userDrawn="1">
          <p15:clr>
            <a:srgbClr val="A4A3A4"/>
          </p15:clr>
        </p15:guide>
        <p15:guide id="1" pos="28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F8A"/>
    <a:srgbClr val="FFFFFF"/>
    <a:srgbClr val="0E5E12"/>
    <a:srgbClr val="B238B2"/>
    <a:srgbClr val="EAEAEA"/>
    <a:srgbClr val="0A420D"/>
    <a:srgbClr val="19A7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8632" autoAdjust="0"/>
  </p:normalViewPr>
  <p:slideViewPr>
    <p:cSldViewPr>
      <p:cViewPr>
        <p:scale>
          <a:sx n="63" d="100"/>
          <a:sy n="63" d="100"/>
        </p:scale>
        <p:origin x="-1584" y="-354"/>
      </p:cViewPr>
      <p:guideLst>
        <p:guide orient="horz" pos="2152"/>
        <p:guide pos="28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913A64-4A25-4D09-A897-CF858DF3F346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F470F-567D-44BE-AD90-00902FEA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769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Chronic carrier: when excrete salmonella for a year or more. Can occur with any serotype but much more common with S. Typhi then S. Paratyphi.</a:t>
            </a:r>
          </a:p>
          <a:p>
            <a:r>
              <a:rPr lang="en-US" dirty="0" smtClean="0"/>
              <a:t>The bacilli are present in the gall bladder or the urinary tract.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F470F-567D-44BE-AD90-00902FEAD2F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773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/>
              <a:t>14/05/1437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/>
              <a:t>14/05/1437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/>
              <a:t>14/05/1437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04928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14/05/1437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058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14/05/1437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128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14/05/1437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486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14/05/1437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2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14/05/1437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512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14/05/1437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59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14/05/1437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852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/>
              <a:t>14/05/1437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14/05/1437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296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14/05/1437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86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14/05/1437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899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14/05/1437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934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97433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/>
              <a:t>14/05/1437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/>
              <a:t>14/05/1437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/>
              <a:t>14/05/1437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/>
              <a:t>14/05/1437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/>
              <a:t>14/05/1437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/>
              <a:t>14/05/1437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/>
              <a:t>‹#›</a:t>
            </a:fld>
            <a:endParaRPr lang="ar-A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9BD-F2CD-4F5F-9AFE-38FEF38BBC43}" type="datetimeFigureOut">
              <a:rPr lang="ar-AE" smtClean="0"/>
              <a:t>14/05/1437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A150-9065-40C0-956B-867631C51330}" type="slidenum">
              <a:rPr lang="ar-AE" smtClean="0"/>
              <a:t>‹#›</a:t>
            </a:fld>
            <a:endParaRPr lang="ar-AE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749BD-F2CD-4F5F-9AFE-38FEF38BBC43}" type="datetimeFigureOut">
              <a:rPr lang="ar-AE" smtClean="0"/>
              <a:t>14/05/1437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6A150-9065-40C0-956B-867631C51330}" type="slidenum">
              <a:rPr lang="ar-AE" smtClean="0"/>
              <a:t>‹#›</a:t>
            </a:fld>
            <a:endParaRPr lang="ar-AE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749BD-F2CD-4F5F-9AFE-38FEF38BBC43}" type="datetimeFigureOut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14/05/1437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6A150-9065-40C0-956B-867631C51330}" type="slidenum">
              <a:rPr lang="ar-AE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ar-A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7471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1628800"/>
            <a:ext cx="7117180" cy="3384375"/>
          </a:xfrm>
          <a:ln>
            <a:solidFill>
              <a:schemeClr val="accent4"/>
            </a:solidFill>
          </a:ln>
        </p:spPr>
        <p:txBody>
          <a:bodyPr/>
          <a:lstStyle/>
          <a:p>
            <a:pPr algn="ctr"/>
            <a:r>
              <a:rPr lang="en-US" sz="7200" b="1" dirty="0">
                <a:solidFill>
                  <a:srgbClr val="7030A0"/>
                </a:solidFill>
              </a:rPr>
              <a:t>Invasive Enteritis and </a:t>
            </a:r>
            <a:r>
              <a:rPr lang="en-US" sz="7200" b="1" dirty="0" smtClean="0">
                <a:solidFill>
                  <a:srgbClr val="7030A0"/>
                </a:solidFill>
              </a:rPr>
              <a:t>Systemic Infections</a:t>
            </a:r>
            <a:endParaRPr lang="en-US" sz="7200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92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16633"/>
            <a:ext cx="72008" cy="72007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640960" cy="6408712"/>
          </a:xfrm>
          <a:noFill/>
        </p:spPr>
        <p:txBody>
          <a:bodyPr/>
          <a:lstStyle/>
          <a:p>
            <a:pPr algn="l" rtl="0"/>
            <a:endParaRPr lang="ar-A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64" y="260648"/>
            <a:ext cx="4752528" cy="29969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260648"/>
            <a:ext cx="394475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30528"/>
            <a:ext cx="7822009" cy="30517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96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5719" cy="72007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705" y="188595"/>
            <a:ext cx="8785225" cy="6552565"/>
          </a:xfrm>
          <a:noFill/>
          <a:ln>
            <a:solidFill>
              <a:srgbClr val="C00000"/>
            </a:solidFill>
          </a:ln>
        </p:spPr>
        <p:txBody>
          <a:bodyPr vert="horz" wrap="square" lIns="91440" tIns="45720" rIns="91440" bIns="45720" anchor="t">
            <a:normAutofit lnSpcReduction="10000"/>
          </a:bodyPr>
          <a:lstStyle/>
          <a:p>
            <a:pPr marL="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9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</a:rPr>
              <a:t>Indirect: Serology: </a:t>
            </a:r>
            <a:r>
              <a:rPr lang="en-US" altLang="ko-KR" sz="2900" b="1" u="sng" dirty="0" err="1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Widal</a:t>
            </a:r>
            <a:r>
              <a:rPr lang="en-US" altLang="ko-KR" sz="2900" b="1" u="sng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 </a:t>
            </a:r>
            <a:r>
              <a:rPr lang="en-US" altLang="ko-KR" sz="2900" b="1" u="sng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test (in 2</a:t>
            </a:r>
            <a:r>
              <a:rPr lang="en-US" altLang="ko-KR" sz="2900" b="1" u="sng" baseline="30000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nd</a:t>
            </a:r>
            <a:r>
              <a:rPr lang="en-US" altLang="ko-KR" sz="2900" b="1" u="sng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 and 3</a:t>
            </a:r>
            <a:r>
              <a:rPr lang="en-US" altLang="ko-KR" sz="2900" b="1" u="sng" baseline="30000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rd</a:t>
            </a:r>
            <a:r>
              <a:rPr lang="en-US" altLang="ko-KR" sz="2900" b="1" u="sng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 week):</a:t>
            </a:r>
            <a:endParaRPr lang="ko-KR" altLang="en-US" sz="2900" b="1" u="sng" dirty="0" smtClean="0">
              <a:solidFill>
                <a:schemeClr val="bg1">
                  <a:lumMod val="50000"/>
                </a:schemeClr>
              </a:solidFill>
              <a:latin typeface="Times New Roman" charset="0"/>
              <a:ea typeface="Times New Roman" charset="0"/>
            </a:endParaRPr>
          </a:p>
          <a:p>
            <a:pPr marL="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Detection of </a:t>
            </a:r>
            <a:r>
              <a:rPr lang="en-US" altLang="ko-KR" sz="2900" dirty="0" smtClean="0">
                <a:solidFill>
                  <a:srgbClr val="0070C0"/>
                </a:solidFill>
                <a:latin typeface="Times New Roman" charset="0"/>
                <a:ea typeface="Times New Roman" charset="0"/>
              </a:rPr>
              <a:t>anti-salmonella antibodies </a:t>
            </a: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in the serum.</a:t>
            </a:r>
            <a:endParaRPr lang="ko-KR" altLang="en-US" sz="29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9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</a:rPr>
              <a:t>Antibodies against:</a:t>
            </a:r>
            <a:endParaRPr lang="ko-KR" altLang="en-US" sz="2900" b="1" dirty="0" smtClean="0">
              <a:solidFill>
                <a:srgbClr val="C00000"/>
              </a:solidFill>
              <a:latin typeface="Times New Roman" charset="0"/>
              <a:ea typeface="Times New Roman" charset="0"/>
            </a:endParaRPr>
          </a:p>
          <a:p>
            <a:pPr marL="457200" indent="-45720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Arial"/>
              <a:buChar char="•"/>
            </a:pPr>
            <a:r>
              <a:rPr lang="en-US" altLang="ko-KR" sz="29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</a:rPr>
              <a:t>O antigen </a:t>
            </a: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(common Ag for salmonella spp.)</a:t>
            </a: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.</a:t>
            </a:r>
            <a:endParaRPr lang="ko-KR" altLang="en-US" sz="29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457200" indent="-45720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Arial"/>
              <a:buChar char="•"/>
            </a:pPr>
            <a:r>
              <a:rPr lang="en-US" altLang="ko-KR" sz="29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</a:rPr>
              <a:t>H antigen </a:t>
            </a:r>
            <a:r>
              <a:rPr lang="en-US" altLang="ko-KR" sz="29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</a:rPr>
              <a:t>(spp. specific)</a:t>
            </a: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of </a:t>
            </a: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S. </a:t>
            </a:r>
            <a:r>
              <a:rPr lang="en-US" altLang="ko-KR" sz="2900" dirty="0" smtClean="0">
                <a:solidFill>
                  <a:srgbClr val="C00000"/>
                </a:solidFill>
                <a:latin typeface="Times New Roman" charset="0"/>
                <a:ea typeface="Times New Roman" charset="0"/>
              </a:rPr>
              <a:t>Typhi</a:t>
            </a: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 and S. Paratyphi </a:t>
            </a:r>
            <a:r>
              <a:rPr lang="en-US" altLang="ko-KR" sz="2900" dirty="0" smtClean="0">
                <a:solidFill>
                  <a:srgbClr val="C00000"/>
                </a:solidFill>
                <a:latin typeface="Times New Roman" charset="0"/>
                <a:ea typeface="Times New Roman" charset="0"/>
              </a:rPr>
              <a:t>A, B &amp; C.</a:t>
            </a:r>
            <a:endParaRPr lang="ko-KR" altLang="en-US" sz="2900" dirty="0" smtClean="0">
              <a:solidFill>
                <a:srgbClr val="C00000"/>
              </a:solidFill>
              <a:latin typeface="Times New Roman" charset="0"/>
              <a:ea typeface="Times New Roman" charset="0"/>
            </a:endParaRPr>
          </a:p>
          <a:p>
            <a:pPr marL="457200" indent="-45720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Arial"/>
              <a:buChar char="•"/>
            </a:pP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Significant titer: </a:t>
            </a:r>
            <a:r>
              <a:rPr lang="en-US" altLang="ko-KR" sz="2900" dirty="0" smtClean="0">
                <a:solidFill>
                  <a:srgbClr val="0070C0"/>
                </a:solidFill>
                <a:latin typeface="Times New Roman" charset="0"/>
                <a:ea typeface="Times New Roman" charset="0"/>
              </a:rPr>
              <a:t>1/160 or more.</a:t>
            </a:r>
            <a:endParaRPr lang="ko-KR" altLang="en-US" sz="2900" dirty="0" smtClean="0">
              <a:solidFill>
                <a:srgbClr val="0070C0"/>
              </a:solidFill>
              <a:latin typeface="Times New Roman" charset="0"/>
              <a:ea typeface="Times New Roman" charset="0"/>
            </a:endParaRPr>
          </a:p>
          <a:p>
            <a:pPr marL="457200" indent="-45720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Arial"/>
              <a:buChar char="•"/>
            </a:pP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Four fold rising titer or seroconversion.</a:t>
            </a:r>
            <a:endParaRPr lang="ko-KR" altLang="en-US" sz="29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457200" indent="-45720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9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</a:rPr>
              <a:t>Treatment:</a:t>
            </a: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 start with injectable ciprofloxacin or third geberation cephalosporin then sheft according to sensetivty results.</a:t>
            </a:r>
            <a:endParaRPr lang="ko-KR" altLang="en-US" sz="29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457200" indent="-45720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Chronic carriers: ciprofloxacin and cholecystoctomy in the case of failiure.</a:t>
            </a:r>
            <a:endParaRPr lang="ko-KR" altLang="en-US" sz="29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9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</a:rPr>
              <a:t>Vaccination:                                                                 </a:t>
            </a:r>
            <a:r>
              <a:rPr lang="en-US" altLang="ko-KR" sz="2900" b="1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Injectable: </a:t>
            </a: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killed vaccine or capsular Vi antigens.                                                         </a:t>
            </a:r>
            <a:r>
              <a:rPr lang="en-US" altLang="ko-KR" sz="2900" b="1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Oral vaccine: </a:t>
            </a: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live attenuated. </a:t>
            </a:r>
            <a:endParaRPr lang="ko-KR" altLang="en-US" sz="29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706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3717032"/>
            <a:ext cx="4041775" cy="30243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54002"/>
            <a:ext cx="4464496" cy="64873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" t="27930" r="4768" b="5311"/>
          <a:stretch/>
        </p:blipFill>
        <p:spPr bwMode="auto">
          <a:xfrm>
            <a:off x="76199" y="231906"/>
            <a:ext cx="4207770" cy="32657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19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09442" y="1196752"/>
            <a:ext cx="7117180" cy="3744415"/>
          </a:xfrm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</a:rPr>
              <a:t>Brucellosis (undulant </a:t>
            </a:r>
            <a:r>
              <a:rPr lang="en-US" sz="7200" b="1" dirty="0">
                <a:solidFill>
                  <a:schemeClr val="bg1">
                    <a:lumMod val="50000"/>
                  </a:schemeClr>
                </a:solidFill>
              </a:rPr>
              <a:t>fever</a:t>
            </a:r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</a:rPr>
              <a:t>) (</a:t>
            </a:r>
            <a:r>
              <a:rPr lang="en-US" sz="7200" b="1" dirty="0">
                <a:solidFill>
                  <a:schemeClr val="bg1">
                    <a:lumMod val="50000"/>
                  </a:schemeClr>
                </a:solidFill>
              </a:rPr>
              <a:t>Malta fever </a:t>
            </a:r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US" sz="7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59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315" y="116840"/>
            <a:ext cx="8928735" cy="6624955"/>
          </a:xfrm>
          <a:noFill/>
          <a:ln>
            <a:solidFill>
              <a:srgbClr val="C00000"/>
            </a:solidFill>
          </a:ln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b="1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Cau</a:t>
            </a:r>
            <a:r>
              <a:rPr lang="en-US" altLang="ko-KR" sz="3100" b="1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sative agent: </a:t>
            </a:r>
            <a:r>
              <a:rPr lang="en-US" altLang="ko-KR" sz="3100" b="1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Genus Brucella </a:t>
            </a:r>
            <a:r>
              <a:rPr lang="en-US" altLang="ko-KR" sz="31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</a:rPr>
              <a:t>(Zoonosis)</a:t>
            </a:r>
            <a:r>
              <a:rPr lang="en-US" altLang="ko-KR" sz="3100" b="1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.</a:t>
            </a:r>
            <a:endParaRPr lang="ko-KR" altLang="en-US" sz="3100" b="1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100" i="1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 Brucella abortus</a:t>
            </a:r>
            <a:r>
              <a:rPr lang="en-US" altLang="ko-KR" sz="31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: cattle. </a:t>
            </a:r>
            <a:endParaRPr lang="ko-KR" altLang="en-US" sz="31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1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 </a:t>
            </a:r>
            <a:r>
              <a:rPr lang="en-US" altLang="ko-KR" sz="3100" i="1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Brucella melitensis</a:t>
            </a:r>
            <a:r>
              <a:rPr lang="en-US" altLang="ko-KR" sz="31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:  camels and goats.</a:t>
            </a:r>
            <a:endParaRPr lang="ko-KR" altLang="en-US" sz="31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100" b="1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Microbiology:</a:t>
            </a:r>
            <a:endParaRPr lang="ko-KR" altLang="en-US" sz="3100" b="1" dirty="0" smtClean="0">
              <a:solidFill>
                <a:schemeClr val="bg1">
                  <a:lumMod val="50000"/>
                </a:schemeClr>
              </a:solidFill>
              <a:latin typeface="Times New Roman" charset="0"/>
              <a:ea typeface="Times New Roman" charset="0"/>
            </a:endParaRPr>
          </a:p>
          <a:p>
            <a:pPr marL="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1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Small </a:t>
            </a:r>
            <a:r>
              <a:rPr lang="en-US" altLang="ko-KR" sz="3100" dirty="0" smtClean="0">
                <a:solidFill>
                  <a:srgbClr val="C00000"/>
                </a:solidFill>
                <a:latin typeface="Times New Roman" charset="0"/>
                <a:ea typeface="Times New Roman" charset="0"/>
              </a:rPr>
              <a:t>gram negative</a:t>
            </a:r>
            <a:r>
              <a:rPr lang="en-US" altLang="ko-KR" sz="31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 coccobacilli. Non-capsulated, non-motile. </a:t>
            </a:r>
            <a:endParaRPr lang="ko-KR" altLang="en-US" sz="31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100" b="1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Transmission:</a:t>
            </a:r>
            <a:endParaRPr lang="ko-KR" altLang="en-US" sz="3100" b="1" dirty="0" smtClean="0">
              <a:solidFill>
                <a:schemeClr val="bg1">
                  <a:lumMod val="50000"/>
                </a:schemeClr>
              </a:solidFill>
              <a:latin typeface="Times New Roman" charset="0"/>
              <a:ea typeface="Times New Roman" charset="0"/>
            </a:endParaRPr>
          </a:p>
          <a:p>
            <a:pPr marL="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1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Ingestion of unpasteurized milk or milk products.</a:t>
            </a:r>
            <a:endParaRPr lang="ko-KR" altLang="en-US" sz="31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1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Direct contact with infected animal.</a:t>
            </a:r>
            <a:endParaRPr lang="ko-KR" altLang="en-US" sz="31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1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Inhalation of contaminated dust &amp; aerosols  (laboratory acquired).</a:t>
            </a:r>
            <a:endParaRPr lang="ko-KR" altLang="en-US" sz="31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100" b="1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Incubation period</a:t>
            </a:r>
            <a:r>
              <a:rPr lang="en-US" altLang="ko-KR" sz="3100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:  </a:t>
            </a:r>
            <a:r>
              <a:rPr lang="en-US" altLang="ko-KR" sz="3100" b="1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5</a:t>
            </a:r>
            <a:r>
              <a:rPr lang="en-US" altLang="ko-KR" sz="31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 days to several months.</a:t>
            </a:r>
            <a:endParaRPr lang="ko-KR" altLang="en-US" sz="31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65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45719" cy="72007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88595"/>
            <a:ext cx="8928992" cy="6480810"/>
          </a:xfrm>
          <a:noFill/>
          <a:ln>
            <a:solidFill>
              <a:srgbClr val="C00000"/>
            </a:solidFill>
          </a:ln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000" b="1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Pathogenesis:. </a:t>
            </a:r>
            <a:endParaRPr lang="ko-KR" altLang="en-US" sz="3000" b="1" dirty="0" smtClean="0">
              <a:solidFill>
                <a:schemeClr val="bg1">
                  <a:lumMod val="50000"/>
                </a:schemeClr>
              </a:solidFill>
              <a:latin typeface="Times New Roman" charset="0"/>
              <a:ea typeface="Times New Roman" charset="0"/>
            </a:endParaRPr>
          </a:p>
          <a:p>
            <a:pPr marL="457200" indent="-45720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2F94"/>
              </a:buClr>
              <a:buFont typeface="Arial"/>
              <a:buChar char="•"/>
            </a:pPr>
            <a:r>
              <a:rPr lang="en-US" altLang="ko-KR" sz="30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Attach to intestinal microvilli. </a:t>
            </a:r>
            <a:endParaRPr lang="ko-KR" altLang="en-US" sz="30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457200" indent="-45720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2F94"/>
              </a:buClr>
              <a:buFont typeface="Arial"/>
              <a:buChar char="•"/>
            </a:pPr>
            <a:r>
              <a:rPr lang="en-US" altLang="ko-KR" sz="30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Engulfed by intestinal macrophage → survive inside the macrophages → carried to the lymph nodes and the RES→ mild inflammation (low virulence) → establish chronic granulomatous lesions if not or inadequately treated.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F9EBF9"/>
              </a:buClr>
            </a:pPr>
            <a:r>
              <a:rPr lang="en-US" altLang="ko-KR" sz="3000" b="1" dirty="0">
                <a:solidFill>
                  <a:srgbClr val="C00000"/>
                </a:solidFill>
                <a:latin typeface="Times New Roman" charset="0"/>
                <a:ea typeface="Times New Roman" charset="0"/>
              </a:rPr>
              <a:t>Symptoms of brucellosis</a:t>
            </a:r>
            <a:r>
              <a:rPr lang="en-US" altLang="ko-KR" sz="3000" dirty="0">
                <a:solidFill>
                  <a:srgbClr val="C00000"/>
                </a:solidFill>
                <a:latin typeface="Times New Roman" charset="0"/>
                <a:ea typeface="Times New Roman" charset="0"/>
              </a:rPr>
              <a:t>:</a:t>
            </a:r>
            <a:endParaRPr lang="ko-KR" altLang="en-US" sz="3000" dirty="0">
              <a:solidFill>
                <a:srgbClr val="C00000"/>
              </a:solidFill>
              <a:latin typeface="Times New Roman" charset="0"/>
              <a:ea typeface="Times New Roman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F9EBF9"/>
              </a:buClr>
            </a:pPr>
            <a:r>
              <a:rPr lang="en-US" altLang="ko-KR" sz="3000" dirty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Acute septicemia: undulating fever, night sweat, </a:t>
            </a: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headache, </a:t>
            </a:r>
            <a:r>
              <a:rPr lang="en-US" altLang="ko-KR" sz="3000" dirty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joints pain, </a:t>
            </a: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anorexia, weight </a:t>
            </a:r>
            <a:r>
              <a:rPr lang="en-US" altLang="ko-KR" sz="3000" dirty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loss </a:t>
            </a: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&amp;depression.</a:t>
            </a:r>
            <a:endParaRPr lang="ko-KR" altLang="en-US" sz="3000" dirty="0">
              <a:solidFill>
                <a:srgbClr val="000000"/>
              </a:solidFill>
              <a:latin typeface="Times New Roman" charset="0"/>
              <a:ea typeface="Times New Roman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F9EBF9"/>
              </a:buClr>
            </a:pPr>
            <a:r>
              <a:rPr lang="en-US" altLang="ko-KR" sz="3000" dirty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Chronic: symptoms for ≥ a year with localized infection (spondylitis, osteomyelitis, tissue abscesses, or uveitis). </a:t>
            </a:r>
            <a:endParaRPr lang="en-US" altLang="ko-KR" sz="3000" dirty="0" smtClean="0">
              <a:solidFill>
                <a:srgbClr val="000000"/>
              </a:solidFill>
              <a:latin typeface="Times New Roman" charset="0"/>
              <a:ea typeface="Times New Roman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F9EBF9"/>
              </a:buClr>
            </a:pP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It cause abortion and miscarriages in pregnant ladies.                                                                      </a:t>
            </a:r>
            <a:r>
              <a:rPr lang="en-US" altLang="ko-KR" sz="3000" dirty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A cause of fever of unknown origin (PUO).</a:t>
            </a:r>
            <a:endParaRPr lang="ko-KR" altLang="en-US" sz="30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50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72008" cy="72007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88595"/>
            <a:ext cx="8856984" cy="6480810"/>
          </a:xfrm>
          <a:noFill/>
          <a:ln>
            <a:solidFill>
              <a:srgbClr val="C00000"/>
            </a:solidFill>
          </a:ln>
        </p:spPr>
        <p:txBody>
          <a:bodyPr vert="horz" wrap="square" lIns="91440" tIns="45720" rIns="91440" bIns="45720" anchor="t">
            <a:normAutofit lnSpcReduction="10000"/>
          </a:bodyPr>
          <a:lstStyle/>
          <a:p>
            <a:pPr marL="0" indent="0" algn="l" defTabSz="457200" fontAlgn="auto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3000" b="1" dirty="0" smtClean="0">
                <a:solidFill>
                  <a:srgbClr val="B238B2"/>
                </a:solidFill>
                <a:latin typeface="Times New Roman" charset="0"/>
                <a:ea typeface="Times New Roman" charset="0"/>
              </a:rPr>
              <a:t>Diagnosis:</a:t>
            </a:r>
            <a:endParaRPr lang="ko-KR" altLang="en-US" sz="3000" b="1" dirty="0" smtClean="0">
              <a:solidFill>
                <a:srgbClr val="B238B2"/>
              </a:solidFill>
              <a:latin typeface="Times New Roman" charset="0"/>
              <a:ea typeface="Times New Roman" charset="0"/>
            </a:endParaRPr>
          </a:p>
          <a:p>
            <a:pPr>
              <a:spcBef>
                <a:spcPts val="800"/>
              </a:spcBef>
              <a:spcAft>
                <a:spcPts val="0"/>
              </a:spcAft>
            </a:pPr>
            <a:r>
              <a:rPr lang="en-US" altLang="ko-KR" sz="3000" dirty="0" smtClean="0">
                <a:solidFill>
                  <a:srgbClr val="B238B2"/>
                </a:solidFill>
                <a:latin typeface="Times New Roman" charset="0"/>
                <a:ea typeface="Times New Roman" charset="0"/>
              </a:rPr>
              <a:t>Specimens: </a:t>
            </a:r>
            <a:r>
              <a:rPr lang="en-US" altLang="ko-KR" sz="30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bone marrow aspiration</a:t>
            </a:r>
            <a:r>
              <a:rPr lang="en-US" altLang="ko-KR" sz="3000" dirty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, blood</a:t>
            </a:r>
            <a:r>
              <a:rPr lang="en-US" altLang="ko-KR" sz="30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, liver biopsy and serum.</a:t>
            </a:r>
          </a:p>
          <a:p>
            <a:pPr>
              <a:spcBef>
                <a:spcPts val="800"/>
              </a:spcBef>
              <a:spcAft>
                <a:spcPts val="0"/>
              </a:spcAft>
            </a:pPr>
            <a:r>
              <a:rPr lang="en-US" altLang="ko-KR" sz="3000" dirty="0" smtClean="0">
                <a:solidFill>
                  <a:srgbClr val="B238B2"/>
                </a:solidFill>
                <a:latin typeface="Times New Roman" charset="0"/>
                <a:ea typeface="Times New Roman" charset="0"/>
              </a:rPr>
              <a:t>Direct: </a:t>
            </a:r>
            <a:r>
              <a:rPr lang="en-US" altLang="ko-KR" sz="3000" dirty="0">
                <a:solidFill>
                  <a:srgbClr val="B238B2"/>
                </a:solidFill>
                <a:latin typeface="Times New Roman" charset="0"/>
                <a:ea typeface="Times New Roman" charset="0"/>
              </a:rPr>
              <a:t>culture</a:t>
            </a:r>
            <a:r>
              <a:rPr lang="en-US" altLang="ko-KR" sz="3000" dirty="0" smtClean="0">
                <a:solidFill>
                  <a:srgbClr val="B238B2"/>
                </a:solidFill>
                <a:latin typeface="Times New Roman" charset="0"/>
                <a:ea typeface="Times New Roman" charset="0"/>
              </a:rPr>
              <a:t>: </a:t>
            </a:r>
            <a:r>
              <a:rPr lang="en-US" altLang="ko-KR" sz="30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biphasic </a:t>
            </a:r>
            <a:r>
              <a:rPr lang="en-US" altLang="ko-KR" sz="3000" dirty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(solid and liquid) </a:t>
            </a:r>
            <a:r>
              <a:rPr lang="en-US" altLang="ko-KR" sz="3000" dirty="0" smtClean="0">
                <a:solidFill>
                  <a:srgbClr val="B238B2"/>
                </a:solidFill>
                <a:latin typeface="Times New Roman" charset="0"/>
                <a:ea typeface="Times New Roman" charset="0"/>
              </a:rPr>
              <a:t>Castaneda media </a:t>
            </a:r>
            <a:r>
              <a:rPr lang="en-US" altLang="ko-KR" sz="30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(7-21 days incubation) or automated system (3 days).</a:t>
            </a:r>
          </a:p>
          <a:p>
            <a:pPr lvl="0">
              <a:spcAft>
                <a:spcPts val="0"/>
              </a:spcAft>
              <a:buClr>
                <a:srgbClr val="F9EBF9"/>
              </a:buClr>
            </a:pPr>
            <a:r>
              <a:rPr lang="en-US" sz="3000" b="1" dirty="0">
                <a:solidFill>
                  <a:srgbClr val="B238B2"/>
                </a:solidFill>
              </a:rPr>
              <a:t>Indirect: Serology:</a:t>
            </a:r>
          </a:p>
          <a:p>
            <a:pPr lvl="0">
              <a:spcAft>
                <a:spcPts val="0"/>
              </a:spcAft>
              <a:buClr>
                <a:srgbClr val="F9EBF9"/>
              </a:buClr>
            </a:pPr>
            <a:r>
              <a:rPr lang="en-US" sz="3000" dirty="0">
                <a:solidFill>
                  <a:srgbClr val="000000"/>
                </a:solidFill>
              </a:rPr>
              <a:t>Agglutination </a:t>
            </a:r>
            <a:r>
              <a:rPr lang="en-US" sz="3000" dirty="0" err="1">
                <a:solidFill>
                  <a:srgbClr val="000000"/>
                </a:solidFill>
              </a:rPr>
              <a:t>brucella</a:t>
            </a:r>
            <a:r>
              <a:rPr lang="en-US" sz="3000" dirty="0">
                <a:solidFill>
                  <a:srgbClr val="000000"/>
                </a:solidFill>
              </a:rPr>
              <a:t> </a:t>
            </a:r>
            <a:r>
              <a:rPr lang="en-US" sz="3000" dirty="0" smtClean="0">
                <a:solidFill>
                  <a:srgbClr val="000000"/>
                </a:solidFill>
              </a:rPr>
              <a:t>test</a:t>
            </a:r>
            <a:r>
              <a:rPr lang="en-US" sz="3000" dirty="0">
                <a:solidFill>
                  <a:srgbClr val="000000"/>
                </a:solidFill>
              </a:rPr>
              <a:t>, Rose </a:t>
            </a:r>
            <a:r>
              <a:rPr lang="en-US" sz="3000" dirty="0" smtClean="0">
                <a:solidFill>
                  <a:srgbClr val="000000"/>
                </a:solidFill>
              </a:rPr>
              <a:t>Bengal </a:t>
            </a:r>
            <a:r>
              <a:rPr lang="en-US" sz="3000" dirty="0">
                <a:solidFill>
                  <a:srgbClr val="000000"/>
                </a:solidFill>
              </a:rPr>
              <a:t>agglutination </a:t>
            </a:r>
            <a:r>
              <a:rPr lang="en-US" sz="3000" dirty="0" smtClean="0">
                <a:solidFill>
                  <a:srgbClr val="000000"/>
                </a:solidFill>
              </a:rPr>
              <a:t>or ELISA.                                                                          Significant </a:t>
            </a:r>
            <a:r>
              <a:rPr lang="en-US" sz="3000" dirty="0">
                <a:solidFill>
                  <a:srgbClr val="000000"/>
                </a:solidFill>
              </a:rPr>
              <a:t>titer: 1/80 </a:t>
            </a:r>
            <a:r>
              <a:rPr lang="en-US" sz="3000" dirty="0" smtClean="0">
                <a:solidFill>
                  <a:srgbClr val="000000"/>
                </a:solidFill>
              </a:rPr>
              <a:t>in non-endemic countries </a:t>
            </a:r>
            <a:r>
              <a:rPr lang="en-US" sz="3000" dirty="0">
                <a:solidFill>
                  <a:srgbClr val="000000"/>
                </a:solidFill>
              </a:rPr>
              <a:t>1/160 </a:t>
            </a:r>
            <a:r>
              <a:rPr lang="en-US" sz="3000" dirty="0" smtClean="0">
                <a:solidFill>
                  <a:srgbClr val="000000"/>
                </a:solidFill>
              </a:rPr>
              <a:t>in endemic countries.                                                                False </a:t>
            </a:r>
            <a:r>
              <a:rPr lang="en-US" sz="3000" dirty="0">
                <a:solidFill>
                  <a:srgbClr val="000000"/>
                </a:solidFill>
              </a:rPr>
              <a:t>negative </a:t>
            </a:r>
            <a:r>
              <a:rPr lang="en-US" sz="3000" dirty="0" smtClean="0">
                <a:solidFill>
                  <a:srgbClr val="000000"/>
                </a:solidFill>
              </a:rPr>
              <a:t>reactions </a:t>
            </a:r>
            <a:r>
              <a:rPr lang="en-US" sz="3000" dirty="0">
                <a:solidFill>
                  <a:srgbClr val="000000"/>
                </a:solidFill>
              </a:rPr>
              <a:t>due to </a:t>
            </a:r>
            <a:r>
              <a:rPr lang="en-US" sz="3000" dirty="0" err="1" smtClean="0">
                <a:solidFill>
                  <a:schemeClr val="bg1">
                    <a:lumMod val="50000"/>
                  </a:schemeClr>
                </a:solidFill>
              </a:rPr>
              <a:t>prozone</a:t>
            </a:r>
            <a:r>
              <a:rPr lang="en-US" sz="3000" dirty="0" smtClean="0">
                <a:solidFill>
                  <a:srgbClr val="000000"/>
                </a:solidFill>
              </a:rPr>
              <a:t> phenomena.</a:t>
            </a:r>
          </a:p>
          <a:p>
            <a:pPr lvl="0">
              <a:spcAft>
                <a:spcPts val="0"/>
              </a:spcAft>
              <a:buClr>
                <a:srgbClr val="F9EBF9"/>
              </a:buClr>
            </a:pPr>
            <a:r>
              <a:rPr lang="en-US" sz="3000" b="1" dirty="0" smtClean="0">
                <a:solidFill>
                  <a:schemeClr val="bg1">
                    <a:lumMod val="50000"/>
                  </a:schemeClr>
                </a:solidFill>
              </a:rPr>
              <a:t>Treatment: </a:t>
            </a:r>
            <a:r>
              <a:rPr lang="en-US" sz="3000" dirty="0" smtClean="0">
                <a:solidFill>
                  <a:srgbClr val="000000"/>
                </a:solidFill>
              </a:rPr>
              <a:t>multiple antibiotics for 6 weeks.</a:t>
            </a:r>
            <a:endParaRPr lang="ar-AE" sz="3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35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45719" cy="72008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88640"/>
            <a:ext cx="9540552" cy="6408712"/>
          </a:xfrm>
          <a:noFill/>
          <a:ln>
            <a:noFill/>
          </a:ln>
        </p:spPr>
        <p:txBody>
          <a:bodyPr>
            <a:normAutofit/>
          </a:bodyPr>
          <a:lstStyle/>
          <a:p>
            <a:pPr algn="l" rtl="0"/>
            <a:endParaRPr lang="ar-AE" sz="32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F:\copy of LG\Immunology\immunology1\pro-zone phenomin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1840" y="260648"/>
            <a:ext cx="5832648" cy="64312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3" descr="C:\Users\nmansour\Desktop\eWebEditor_UploadFile_1326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256"/>
          <a:stretch/>
        </p:blipFill>
        <p:spPr bwMode="auto">
          <a:xfrm>
            <a:off x="179512" y="260648"/>
            <a:ext cx="2664296" cy="64360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89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844823"/>
            <a:ext cx="8712968" cy="2880321"/>
          </a:xfrm>
          <a:ln w="381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b="1" i="1" dirty="0" smtClean="0">
                <a:solidFill>
                  <a:srgbClr val="0065B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Listeria </a:t>
            </a:r>
            <a:r>
              <a:rPr lang="en-US" sz="6600" b="1" i="1" dirty="0" err="1" smtClean="0">
                <a:solidFill>
                  <a:srgbClr val="0065B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monocytogenes</a:t>
            </a:r>
            <a:endParaRPr lang="ar-SA" sz="6600" i="1" dirty="0"/>
          </a:p>
        </p:txBody>
      </p:sp>
    </p:spTree>
    <p:extLst>
      <p:ext uri="{BB962C8B-B14F-4D97-AF65-F5344CB8AC3E}">
        <p14:creationId xmlns:p14="http://schemas.microsoft.com/office/powerpoint/2010/main" val="31458894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260648"/>
            <a:ext cx="8928992" cy="6480720"/>
          </a:xfrm>
          <a:noFill/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sz="3200" b="1" i="1" dirty="0">
                <a:solidFill>
                  <a:srgbClr val="0065B0"/>
                </a:solidFill>
                <a:latin typeface="Times New Roman" pitchFamily="18" charset="0"/>
                <a:cs typeface="Times New Roman" pitchFamily="18" charset="0"/>
              </a:rPr>
              <a:t>Listeria </a:t>
            </a:r>
            <a:r>
              <a:rPr lang="en-US" sz="3200" b="1" i="1" dirty="0" err="1">
                <a:solidFill>
                  <a:srgbClr val="0065B0"/>
                </a:solidFill>
                <a:latin typeface="Times New Roman" pitchFamily="18" charset="0"/>
                <a:cs typeface="Times New Roman" pitchFamily="18" charset="0"/>
              </a:rPr>
              <a:t>monocytogenes</a:t>
            </a:r>
            <a:r>
              <a:rPr lang="en-US" sz="3200" b="1" dirty="0" smtClean="0">
                <a:solidFill>
                  <a:srgbClr val="0065B0"/>
                </a:solidFill>
              </a:rPr>
              <a:t>: </a:t>
            </a:r>
            <a:r>
              <a:rPr lang="en-US" sz="3200" dirty="0" smtClean="0">
                <a:solidFill>
                  <a:schemeClr val="tx1"/>
                </a:solidFill>
              </a:rPr>
              <a:t>gram positive, motile bacilli. Grow well at 4-8</a:t>
            </a:r>
            <a:r>
              <a:rPr lang="en-US" sz="3200" baseline="30000" dirty="0" smtClean="0">
                <a:solidFill>
                  <a:schemeClr val="tx1"/>
                </a:solidFill>
              </a:rPr>
              <a:t>o</a:t>
            </a:r>
            <a:r>
              <a:rPr lang="en-US" sz="3200" dirty="0" smtClean="0">
                <a:solidFill>
                  <a:schemeClr val="tx1"/>
                </a:solidFill>
              </a:rPr>
              <a:t> C.</a:t>
            </a:r>
            <a:endParaRPr lang="en-US" sz="3200" dirty="0">
              <a:solidFill>
                <a:srgbClr val="0065B0"/>
              </a:solidFill>
            </a:endParaRPr>
          </a:p>
          <a:p>
            <a:pPr lvl="0" algn="l"/>
            <a:r>
              <a:rPr lang="en-US" sz="3200" b="1" dirty="0" smtClean="0">
                <a:solidFill>
                  <a:srgbClr val="0065B0"/>
                </a:solidFill>
              </a:rPr>
              <a:t>Associated food and Transmission:</a:t>
            </a:r>
            <a:r>
              <a:rPr lang="en-US" sz="3200" b="1" dirty="0">
                <a:solidFill>
                  <a:srgbClr val="0065B0"/>
                </a:solidFill>
              </a:rPr>
              <a:t> </a:t>
            </a:r>
            <a:r>
              <a:rPr lang="en-US" sz="3200" b="1" dirty="0" smtClean="0">
                <a:solidFill>
                  <a:srgbClr val="0065B0"/>
                </a:solidFill>
              </a:rPr>
              <a:t>                     </a:t>
            </a:r>
            <a:r>
              <a:rPr lang="en-US" sz="3200" kern="0" dirty="0" smtClean="0">
                <a:solidFill>
                  <a:srgbClr val="000000"/>
                </a:solidFill>
                <a:cs typeface="Times New Roman" pitchFamily="18" charset="0"/>
              </a:rPr>
              <a:t>Unpasteurized </a:t>
            </a:r>
            <a:r>
              <a:rPr lang="en-US" sz="3200" kern="0" dirty="0">
                <a:solidFill>
                  <a:srgbClr val="000000"/>
                </a:solidFill>
                <a:cs typeface="Times New Roman" pitchFamily="18" charset="0"/>
              </a:rPr>
              <a:t>milk products, </a:t>
            </a:r>
            <a:r>
              <a:rPr lang="en-US" sz="3200" kern="0" dirty="0" smtClean="0">
                <a:solidFill>
                  <a:srgbClr val="000000"/>
                </a:solidFill>
                <a:cs typeface="Times New Roman" pitchFamily="18" charset="0"/>
              </a:rPr>
              <a:t>ready-to-eat meat, undercooked meat, fresh chees &amp; raw vegetables.                                                           </a:t>
            </a:r>
            <a:endParaRPr lang="en-US" sz="3200" kern="0" dirty="0">
              <a:solidFill>
                <a:srgbClr val="000000"/>
              </a:solidFill>
              <a:cs typeface="Times New Roman" pitchFamily="18" charset="0"/>
            </a:endParaRPr>
          </a:p>
          <a:p>
            <a:pPr algn="l"/>
            <a:r>
              <a:rPr lang="en-US" sz="3200" b="1" dirty="0">
                <a:solidFill>
                  <a:srgbClr val="0065B0"/>
                </a:solidFill>
              </a:rPr>
              <a:t>Incubation period: </a:t>
            </a:r>
            <a:r>
              <a:rPr lang="en-US" sz="3200" dirty="0" smtClean="0">
                <a:solidFill>
                  <a:schemeClr val="tx1"/>
                </a:solidFill>
              </a:rPr>
              <a:t>1- 90 days.</a:t>
            </a:r>
          </a:p>
          <a:p>
            <a:pPr algn="l"/>
            <a:r>
              <a:rPr lang="en-US" sz="3200" b="1" dirty="0">
                <a:solidFill>
                  <a:srgbClr val="0070C0"/>
                </a:solidFill>
                <a:cs typeface="Times New Roman" pitchFamily="18" charset="0"/>
              </a:rPr>
              <a:t>Pathogenesis:</a:t>
            </a:r>
            <a:endParaRPr lang="en-US" sz="3200" dirty="0">
              <a:solidFill>
                <a:srgbClr val="0070C0"/>
              </a:solidFill>
            </a:endParaRPr>
          </a:p>
          <a:p>
            <a:pPr lvl="0" algn="l"/>
            <a:r>
              <a:rPr lang="en-US" sz="3200" kern="0" dirty="0" smtClean="0">
                <a:solidFill>
                  <a:schemeClr val="tx1"/>
                </a:solidFill>
                <a:cs typeface="Times New Roman" pitchFamily="18" charset="0"/>
              </a:rPr>
              <a:t>- Invasion </a:t>
            </a:r>
            <a:r>
              <a:rPr lang="en-US" sz="3200" kern="0" dirty="0">
                <a:solidFill>
                  <a:schemeClr val="tx1"/>
                </a:solidFill>
                <a:cs typeface="Times New Roman" pitchFamily="18" charset="0"/>
              </a:rPr>
              <a:t>of intestinal </a:t>
            </a:r>
            <a:r>
              <a:rPr lang="en-US" sz="3200" kern="0" dirty="0" smtClean="0">
                <a:solidFill>
                  <a:schemeClr val="tx1"/>
                </a:solidFill>
                <a:cs typeface="Times New Roman" pitchFamily="18" charset="0"/>
              </a:rPr>
              <a:t>epithelia.</a:t>
            </a:r>
            <a:endParaRPr lang="en-US" sz="3200" kern="0" dirty="0">
              <a:solidFill>
                <a:schemeClr val="tx1"/>
              </a:solidFill>
              <a:cs typeface="Times New Roman" pitchFamily="18" charset="0"/>
            </a:endParaRPr>
          </a:p>
          <a:p>
            <a:r>
              <a:rPr lang="en-US" sz="3200" kern="0" dirty="0" smtClean="0">
                <a:solidFill>
                  <a:schemeClr val="tx1"/>
                </a:solidFill>
                <a:cs typeface="Times New Roman" pitchFamily="18" charset="0"/>
              </a:rPr>
              <a:t>- Intracellular survival, production of  </a:t>
            </a:r>
            <a:r>
              <a:rPr lang="en-US" sz="3200" kern="0" dirty="0" smtClean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listeriolysin-O</a:t>
            </a:r>
            <a:r>
              <a:rPr lang="en-US" sz="3200" b="1" kern="0" dirty="0" smtClean="0">
                <a:solidFill>
                  <a:schemeClr val="bg1">
                    <a:lumMod val="75000"/>
                  </a:schemeClr>
                </a:solidFill>
                <a:cs typeface="Times New Roman" pitchFamily="18" charset="0"/>
              </a:rPr>
              <a:t>, </a:t>
            </a:r>
            <a:r>
              <a:rPr lang="en-US" sz="3200" kern="0" dirty="0" smtClean="0">
                <a:solidFill>
                  <a:schemeClr val="tx1"/>
                </a:solidFill>
                <a:cs typeface="Times New Roman" pitchFamily="18" charset="0"/>
              </a:rPr>
              <a:t>actin polymerization and spreading from cell to cell (febrile gastroenteritis in </a:t>
            </a:r>
            <a:r>
              <a:rPr lang="en-US" sz="3200" kern="0" dirty="0" err="1" smtClean="0">
                <a:solidFill>
                  <a:schemeClr val="tx1"/>
                </a:solidFill>
                <a:cs typeface="Times New Roman" pitchFamily="18" charset="0"/>
              </a:rPr>
              <a:t>immunocompetent</a:t>
            </a:r>
            <a:r>
              <a:rPr lang="en-US" sz="3200" kern="0" dirty="0" smtClean="0">
                <a:solidFill>
                  <a:schemeClr val="tx1"/>
                </a:solidFill>
                <a:cs typeface="Times New Roman" pitchFamily="18" charset="0"/>
              </a:rPr>
              <a:t>)→ evade the immune response→ bacteremia in pregnant women, neonates, immunosuppressed and old patients. 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>
                <a:solidFill>
                  <a:schemeClr val="tx1"/>
                </a:solidFill>
              </a:rPr>
              <a:t>- </a:t>
            </a:r>
            <a:r>
              <a:rPr lang="en-US" sz="3200" dirty="0" smtClean="0">
                <a:solidFill>
                  <a:schemeClr val="tx1"/>
                </a:solidFill>
              </a:rPr>
              <a:t>Predilection to placenta and CNS of infants.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21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67360" y="332740"/>
            <a:ext cx="8281035" cy="6192520"/>
          </a:xfrm>
          <a:ln>
            <a:solidFill>
              <a:srgbClr val="C00000"/>
            </a:solidFill>
          </a:ln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457200" fontAlgn="auto" latinLnBrk="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Tx/>
              <a:buNone/>
            </a:pPr>
            <a:r>
              <a:rPr lang="en-US" altLang="ko-KR" sz="36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</a:rPr>
              <a:t>Some bacteria are able to enter the blood stream and cause systemic diseases from the intestine:</a:t>
            </a:r>
            <a:endParaRPr lang="ko-KR" altLang="en-US" sz="3600" b="1" dirty="0" smtClean="0">
              <a:solidFill>
                <a:srgbClr val="C00000"/>
              </a:solidFill>
              <a:latin typeface="Times New Roman" charset="0"/>
              <a:ea typeface="Times New Roman" charset="0"/>
            </a:endParaRPr>
          </a:p>
          <a:p>
            <a:pPr marL="571500" indent="-571500" algn="l" defTabSz="457200" fontAlgn="auto" latinLnBrk="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Clr>
                <a:srgbClr val="C00000"/>
              </a:buClr>
              <a:buFont typeface="Arial"/>
              <a:buChar char="•"/>
            </a:pPr>
            <a:r>
              <a:rPr lang="en-US" altLang="ko-KR" sz="36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Salmonella spp.</a:t>
            </a:r>
            <a:endParaRPr lang="ko-KR" altLang="en-US" sz="36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571500" indent="-571500" algn="l" defTabSz="457200" fontAlgn="auto" latinLnBrk="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Clr>
                <a:srgbClr val="C00000"/>
              </a:buClr>
              <a:buFont typeface="Arial"/>
              <a:buChar char="•"/>
            </a:pPr>
            <a:r>
              <a:rPr lang="en-US" altLang="ko-KR" sz="36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Brucella spp.</a:t>
            </a:r>
            <a:endParaRPr lang="ko-KR" altLang="en-US" sz="36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571500" indent="-571500" algn="l" defTabSz="457200" fontAlgn="auto" latinLnBrk="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Clr>
                <a:srgbClr val="C00000"/>
              </a:buClr>
              <a:buFont typeface="Arial"/>
              <a:buChar char="•"/>
            </a:pPr>
            <a:r>
              <a:rPr lang="en-US" altLang="ko-KR" sz="3600" i="1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Listeria monocytogenes.</a:t>
            </a:r>
            <a:endParaRPr lang="ko-KR" altLang="en-US" sz="3600" i="1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571500" indent="-571500" algn="l" defTabSz="457200" fontAlgn="auto" latinLnBrk="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Clr>
                <a:srgbClr val="C00000"/>
              </a:buClr>
              <a:buFont typeface="Arial"/>
              <a:buChar char="•"/>
            </a:pPr>
            <a:r>
              <a:rPr lang="en-US" altLang="ko-KR" sz="3600" i="1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Yersinia pseudotuberculosis.</a:t>
            </a:r>
            <a:endParaRPr lang="ko-KR" altLang="en-US" sz="3600" i="1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35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496944" cy="61926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686100" y="2566057"/>
            <a:ext cx="1152128" cy="36004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>
                <a:solidFill>
                  <a:schemeClr val="tx1"/>
                </a:solidFill>
                <a:latin typeface="Arial" pitchFamily="34" charset="0"/>
              </a:rPr>
              <a:t>listeriolysin</a:t>
            </a:r>
          </a:p>
        </p:txBody>
      </p:sp>
    </p:spTree>
    <p:extLst>
      <p:ext uri="{BB962C8B-B14F-4D97-AF65-F5344CB8AC3E}">
        <p14:creationId xmlns:p14="http://schemas.microsoft.com/office/powerpoint/2010/main" val="119318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16632"/>
            <a:ext cx="8928992" cy="6624736"/>
          </a:xfrm>
          <a:noFill/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lvl="0" algn="l"/>
            <a:r>
              <a:rPr lang="en-US" sz="3200" b="1" dirty="0" smtClean="0">
                <a:solidFill>
                  <a:srgbClr val="0065B0"/>
                </a:solidFill>
              </a:rPr>
              <a:t>Symptoms:</a:t>
            </a:r>
          </a:p>
          <a:p>
            <a:pPr lvl="0"/>
            <a:r>
              <a:rPr lang="en-US" sz="3200" kern="0" dirty="0" smtClean="0">
                <a:solidFill>
                  <a:srgbClr val="000000"/>
                </a:solidFill>
                <a:cs typeface="Times New Roman" pitchFamily="18" charset="0"/>
              </a:rPr>
              <a:t>Immunocompetent (rare): </a:t>
            </a:r>
            <a:r>
              <a:rPr lang="en-US" sz="3200" kern="0" dirty="0">
                <a:solidFill>
                  <a:srgbClr val="000000"/>
                </a:solidFill>
                <a:cs typeface="Times New Roman" pitchFamily="18" charset="0"/>
              </a:rPr>
              <a:t>fever, watery </a:t>
            </a:r>
            <a:r>
              <a:rPr lang="en-US" sz="3200" kern="0" dirty="0" smtClean="0">
                <a:solidFill>
                  <a:srgbClr val="000000"/>
                </a:solidFill>
                <a:cs typeface="Times New Roman" pitchFamily="18" charset="0"/>
              </a:rPr>
              <a:t>diarrhea, vomiting.</a:t>
            </a:r>
          </a:p>
          <a:p>
            <a:pPr lvl="0"/>
            <a:r>
              <a:rPr lang="en-US" sz="3200" kern="0" dirty="0" smtClean="0">
                <a:solidFill>
                  <a:srgbClr val="000000"/>
                </a:solidFill>
                <a:cs typeface="Times New Roman" pitchFamily="18" charset="0"/>
              </a:rPr>
              <a:t>Immunocompromised: septic shock </a:t>
            </a:r>
            <a:r>
              <a:rPr lang="en-US" sz="3200" kern="0" dirty="0">
                <a:solidFill>
                  <a:srgbClr val="000000"/>
                </a:solidFill>
                <a:cs typeface="Times New Roman" pitchFamily="18" charset="0"/>
              </a:rPr>
              <a:t>and/or </a:t>
            </a:r>
            <a:r>
              <a:rPr lang="en-US" sz="3200" kern="0" dirty="0" smtClean="0">
                <a:solidFill>
                  <a:srgbClr val="000000"/>
                </a:solidFill>
                <a:cs typeface="Times New Roman" pitchFamily="18" charset="0"/>
              </a:rPr>
              <a:t>meningoencephalitis</a:t>
            </a:r>
            <a:r>
              <a:rPr lang="en-US" sz="3200" kern="0" dirty="0">
                <a:solidFill>
                  <a:srgbClr val="000000"/>
                </a:solidFill>
                <a:cs typeface="Times New Roman" pitchFamily="18" charset="0"/>
              </a:rPr>
              <a:t>.</a:t>
            </a:r>
            <a:endParaRPr lang="en-US" sz="3200" kern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lvl="0"/>
            <a:r>
              <a:rPr lang="en-US" sz="3200" kern="0" dirty="0" smtClean="0">
                <a:solidFill>
                  <a:srgbClr val="000000"/>
                </a:solidFill>
                <a:cs typeface="Times New Roman" pitchFamily="18" charset="0"/>
              </a:rPr>
              <a:t>Infection </a:t>
            </a:r>
            <a:r>
              <a:rPr lang="en-US" sz="3200" kern="0" dirty="0">
                <a:solidFill>
                  <a:srgbClr val="000000"/>
                </a:solidFill>
                <a:cs typeface="Times New Roman" pitchFamily="18" charset="0"/>
              </a:rPr>
              <a:t>in </a:t>
            </a:r>
            <a:r>
              <a:rPr lang="en-US" sz="3200" kern="0" dirty="0" smtClean="0">
                <a:solidFill>
                  <a:srgbClr val="000000"/>
                </a:solidFill>
                <a:cs typeface="Times New Roman" pitchFamily="18" charset="0"/>
              </a:rPr>
              <a:t>pregnancy</a:t>
            </a:r>
            <a:r>
              <a:rPr lang="en-US" sz="3200" kern="0" dirty="0">
                <a:solidFill>
                  <a:srgbClr val="000000"/>
                </a:solidFill>
                <a:cs typeface="Times New Roman" pitchFamily="18" charset="0"/>
              </a:rPr>
              <a:t>: Fever, chills, and back pain</a:t>
            </a:r>
            <a:r>
              <a:rPr lang="en-US" sz="3200" kern="0" dirty="0" smtClean="0">
                <a:solidFill>
                  <a:srgbClr val="000000"/>
                </a:solidFill>
                <a:cs typeface="Times New Roman" pitchFamily="18" charset="0"/>
              </a:rPr>
              <a:t>→ fetal </a:t>
            </a:r>
            <a:r>
              <a:rPr lang="en-US" sz="3200" kern="0" dirty="0">
                <a:solidFill>
                  <a:srgbClr val="000000"/>
                </a:solidFill>
                <a:cs typeface="Times New Roman" pitchFamily="18" charset="0"/>
              </a:rPr>
              <a:t>death, premature birth, or infected newborns</a:t>
            </a:r>
            <a:r>
              <a:rPr lang="en-US" sz="3200" kern="0" dirty="0" smtClean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lvl="0"/>
            <a:r>
              <a:rPr lang="en-US" sz="3200" kern="0" dirty="0">
                <a:solidFill>
                  <a:srgbClr val="000000"/>
                </a:solidFill>
                <a:cs typeface="Times New Roman" pitchFamily="18" charset="0"/>
              </a:rPr>
              <a:t>Infected infants: </a:t>
            </a:r>
            <a:r>
              <a:rPr lang="en-US" sz="3200" kern="0" dirty="0" err="1">
                <a:solidFill>
                  <a:srgbClr val="000000"/>
                </a:solidFill>
                <a:cs typeface="Times New Roman" pitchFamily="18" charset="0"/>
              </a:rPr>
              <a:t>granulomatosis</a:t>
            </a:r>
            <a:r>
              <a:rPr lang="en-US" sz="3200" kern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3200" kern="0" dirty="0" err="1" smtClean="0">
                <a:solidFill>
                  <a:srgbClr val="000000"/>
                </a:solidFill>
                <a:cs typeface="Times New Roman" pitchFamily="18" charset="0"/>
              </a:rPr>
              <a:t>infantiseptica</a:t>
            </a:r>
            <a:r>
              <a:rPr lang="en-US" sz="3200" kern="0" dirty="0">
                <a:solidFill>
                  <a:srgbClr val="000000"/>
                </a:solidFill>
                <a:cs typeface="Times New Roman" pitchFamily="18" charset="0"/>
              </a:rPr>
              <a:t>:</a:t>
            </a:r>
            <a:r>
              <a:rPr lang="en-US" sz="3200" kern="0" dirty="0" smtClean="0">
                <a:solidFill>
                  <a:srgbClr val="000000"/>
                </a:solidFill>
                <a:cs typeface="Times New Roman" pitchFamily="18" charset="0"/>
              </a:rPr>
              <a:t> abscesses and/or </a:t>
            </a:r>
            <a:r>
              <a:rPr lang="en-US" sz="3200" kern="0" dirty="0">
                <a:solidFill>
                  <a:srgbClr val="000000"/>
                </a:solidFill>
                <a:cs typeface="Times New Roman" pitchFamily="18" charset="0"/>
              </a:rPr>
              <a:t>granulomas in </a:t>
            </a:r>
            <a:r>
              <a:rPr lang="en-US" sz="3200" kern="0" dirty="0" smtClean="0">
                <a:solidFill>
                  <a:srgbClr val="000000"/>
                </a:solidFill>
                <a:cs typeface="Times New Roman" pitchFamily="18" charset="0"/>
              </a:rPr>
              <a:t>the liver</a:t>
            </a:r>
            <a:r>
              <a:rPr lang="en-US" sz="3200" kern="0" dirty="0">
                <a:solidFill>
                  <a:srgbClr val="000000"/>
                </a:solidFill>
                <a:cs typeface="Times New Roman" pitchFamily="18" charset="0"/>
              </a:rPr>
              <a:t>, spleen</a:t>
            </a:r>
            <a:r>
              <a:rPr lang="en-US" sz="3200" kern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en-US" sz="3200" kern="0" smtClean="0">
                <a:solidFill>
                  <a:srgbClr val="000000"/>
                </a:solidFill>
                <a:cs typeface="Times New Roman" pitchFamily="18" charset="0"/>
              </a:rPr>
              <a:t>lungs and </a:t>
            </a:r>
            <a:r>
              <a:rPr lang="en-US" sz="3200" kern="0" dirty="0" smtClean="0">
                <a:solidFill>
                  <a:srgbClr val="000000"/>
                </a:solidFill>
                <a:cs typeface="Times New Roman" pitchFamily="18" charset="0"/>
              </a:rPr>
              <a:t>brain. Most </a:t>
            </a:r>
            <a:r>
              <a:rPr lang="en-US" sz="3200" kern="0" dirty="0">
                <a:solidFill>
                  <a:srgbClr val="000000"/>
                </a:solidFill>
                <a:cs typeface="Times New Roman" pitchFamily="18" charset="0"/>
              </a:rPr>
              <a:t>neonates </a:t>
            </a:r>
            <a:r>
              <a:rPr lang="en-US" sz="3200" kern="0" dirty="0" smtClean="0">
                <a:solidFill>
                  <a:srgbClr val="000000"/>
                </a:solidFill>
                <a:cs typeface="Times New Roman" pitchFamily="18" charset="0"/>
              </a:rPr>
              <a:t>are </a:t>
            </a:r>
            <a:r>
              <a:rPr lang="en-US" sz="3200" kern="0" dirty="0">
                <a:solidFill>
                  <a:srgbClr val="000000"/>
                </a:solidFill>
                <a:cs typeface="Times New Roman" pitchFamily="18" charset="0"/>
              </a:rPr>
              <a:t>stillborn or die soon after </a:t>
            </a:r>
            <a:r>
              <a:rPr lang="en-US" sz="3200" kern="0" dirty="0" smtClean="0">
                <a:solidFill>
                  <a:srgbClr val="000000"/>
                </a:solidFill>
                <a:cs typeface="Times New Roman" pitchFamily="18" charset="0"/>
              </a:rPr>
              <a:t>birth. </a:t>
            </a:r>
          </a:p>
          <a:p>
            <a:pPr lvl="0"/>
            <a:r>
              <a:rPr lang="en-US" sz="3200" b="1" kern="0" dirty="0" smtClean="0">
                <a:solidFill>
                  <a:srgbClr val="004F8A"/>
                </a:solidFill>
                <a:cs typeface="Times New Roman" pitchFamily="18" charset="0"/>
              </a:rPr>
              <a:t>Diagnosis</a:t>
            </a:r>
            <a:r>
              <a:rPr lang="en-US" sz="3200" b="1" dirty="0" smtClean="0">
                <a:solidFill>
                  <a:srgbClr val="0065B0"/>
                </a:solidFill>
              </a:rPr>
              <a:t>: </a:t>
            </a:r>
            <a:r>
              <a:rPr lang="en-US" sz="3200" dirty="0" smtClean="0">
                <a:solidFill>
                  <a:schemeClr val="tx1"/>
                </a:solidFill>
              </a:rPr>
              <a:t>CSF or blood culture.</a:t>
            </a:r>
          </a:p>
          <a:p>
            <a:pPr lvl="0"/>
            <a:r>
              <a:rPr lang="en-US" sz="3200" b="1" dirty="0" smtClean="0">
                <a:solidFill>
                  <a:srgbClr val="004F8A"/>
                </a:solidFill>
              </a:rPr>
              <a:t>Treatment</a:t>
            </a:r>
            <a:r>
              <a:rPr lang="en-US" sz="3200" b="1" dirty="0">
                <a:solidFill>
                  <a:srgbClr val="004F8A"/>
                </a:solidFill>
              </a:rPr>
              <a:t>: </a:t>
            </a:r>
            <a:r>
              <a:rPr lang="en-US" sz="3200" dirty="0">
                <a:solidFill>
                  <a:schemeClr val="tx1"/>
                </a:solidFill>
              </a:rPr>
              <a:t>penicillin or </a:t>
            </a:r>
            <a:r>
              <a:rPr lang="en-US" sz="3200" dirty="0" smtClean="0">
                <a:solidFill>
                  <a:schemeClr val="tx1"/>
                </a:solidFill>
              </a:rPr>
              <a:t>trimethoprim-</a:t>
            </a:r>
            <a:r>
              <a:rPr lang="en-US" sz="3200" dirty="0" err="1" smtClean="0">
                <a:solidFill>
                  <a:schemeClr val="tx1"/>
                </a:solidFill>
              </a:rPr>
              <a:t>sulfamethoxazole</a:t>
            </a:r>
            <a:r>
              <a:rPr lang="en-US" sz="3200" dirty="0">
                <a:solidFill>
                  <a:schemeClr val="tx1"/>
                </a:solidFill>
              </a:rPr>
              <a:t>.</a:t>
            </a:r>
            <a:endParaRPr lang="en-US" sz="3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85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692696"/>
            <a:ext cx="8208911" cy="5472607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b="1" dirty="0">
                <a:solidFill>
                  <a:schemeClr val="bg2">
                    <a:lumMod val="25000"/>
                  </a:schemeClr>
                </a:solidFill>
              </a:rPr>
              <a:t>Boil it, cook it, peel it, </a:t>
            </a:r>
            <a:endParaRPr lang="en-US" sz="8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b="1" dirty="0" smtClean="0">
                <a:solidFill>
                  <a:schemeClr val="bg2">
                    <a:lumMod val="25000"/>
                  </a:schemeClr>
                </a:solidFill>
              </a:rPr>
              <a:t>or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b="1" dirty="0" smtClean="0">
                <a:solidFill>
                  <a:schemeClr val="bg2">
                    <a:lumMod val="25000"/>
                  </a:schemeClr>
                </a:solidFill>
              </a:rPr>
              <a:t>forget it</a:t>
            </a:r>
            <a:endParaRPr lang="ar-SA" sz="88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734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7125112" cy="4051437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b="1" dirty="0" smtClean="0">
                <a:solidFill>
                  <a:schemeClr val="bg1">
                    <a:lumMod val="50000"/>
                  </a:schemeClr>
                </a:solidFill>
              </a:rPr>
              <a:t>Salmonella species</a:t>
            </a:r>
            <a:endParaRPr lang="en-US" sz="6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74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5719" cy="72007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16632"/>
            <a:ext cx="8928992" cy="6624736"/>
          </a:xfrm>
          <a:noFill/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schemeClr val="accent1"/>
                </a:solidFill>
              </a:rPr>
              <a:t>Genus:  </a:t>
            </a:r>
            <a:r>
              <a:rPr lang="en-US" sz="3200" dirty="0" smtClean="0">
                <a:solidFill>
                  <a:schemeClr val="tx1"/>
                </a:solidFill>
              </a:rPr>
              <a:t>Salmonella.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schemeClr val="accent1"/>
                </a:solidFill>
              </a:rPr>
              <a:t>Specie: </a:t>
            </a:r>
            <a:r>
              <a:rPr lang="en-US" sz="3200" i="1" dirty="0" smtClean="0">
                <a:solidFill>
                  <a:schemeClr val="tx1"/>
                </a:solidFill>
              </a:rPr>
              <a:t>S</a:t>
            </a:r>
            <a:r>
              <a:rPr lang="en-US" sz="3200" i="1" dirty="0">
                <a:solidFill>
                  <a:schemeClr val="tx1"/>
                </a:solidFill>
              </a:rPr>
              <a:t>. </a:t>
            </a:r>
            <a:r>
              <a:rPr lang="en-US" sz="3200" i="1" dirty="0" smtClean="0">
                <a:solidFill>
                  <a:schemeClr val="tx1"/>
                </a:solidFill>
              </a:rPr>
              <a:t>enterica</a:t>
            </a:r>
            <a:r>
              <a:rPr lang="en-US" sz="3200" i="1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≈ 200 serotypes.</a:t>
            </a:r>
          </a:p>
          <a:p>
            <a:pPr marL="457200" indent="-45720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The main antigens that distinguish salmonella serovars are:</a:t>
            </a:r>
          </a:p>
          <a:p>
            <a:pPr marL="914400" lvl="1" indent="-457200" algn="l">
              <a:spcBef>
                <a:spcPts val="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The </a:t>
            </a:r>
            <a:r>
              <a:rPr lang="en-US" sz="3200" dirty="0">
                <a:solidFill>
                  <a:srgbClr val="0070C0"/>
                </a:solidFill>
              </a:rPr>
              <a:t>capsular </a:t>
            </a:r>
            <a:r>
              <a:rPr lang="en-US" sz="3200" dirty="0" smtClean="0">
                <a:solidFill>
                  <a:srgbClr val="0070C0"/>
                </a:solidFill>
              </a:rPr>
              <a:t>Vi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antigen.</a:t>
            </a:r>
          </a:p>
          <a:p>
            <a:pPr marL="914400" lvl="1" indent="-457200" algn="l">
              <a:spcBef>
                <a:spcPts val="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The </a:t>
            </a:r>
            <a:r>
              <a:rPr lang="en-US" sz="3200" dirty="0" smtClean="0">
                <a:solidFill>
                  <a:srgbClr val="0070C0"/>
                </a:solidFill>
              </a:rPr>
              <a:t>somatic O</a:t>
            </a:r>
            <a:r>
              <a:rPr lang="en-US" sz="3200" dirty="0" smtClean="0">
                <a:solidFill>
                  <a:schemeClr val="tx1"/>
                </a:solidFill>
              </a:rPr>
              <a:t> antigen (LPS).</a:t>
            </a:r>
          </a:p>
          <a:p>
            <a:pPr marL="914400" lvl="1" indent="-457200" algn="l">
              <a:spcBef>
                <a:spcPts val="0"/>
              </a:spcBef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The </a:t>
            </a:r>
            <a:r>
              <a:rPr lang="en-US" sz="3200" dirty="0">
                <a:solidFill>
                  <a:srgbClr val="0070C0"/>
                </a:solidFill>
              </a:rPr>
              <a:t>f</a:t>
            </a:r>
            <a:r>
              <a:rPr lang="en-US" sz="3200" dirty="0" smtClean="0">
                <a:solidFill>
                  <a:srgbClr val="0070C0"/>
                </a:solidFill>
              </a:rPr>
              <a:t>lagellar H</a:t>
            </a:r>
            <a:r>
              <a:rPr lang="en-US" sz="3200" dirty="0" smtClean="0">
                <a:solidFill>
                  <a:schemeClr val="tx1"/>
                </a:solidFill>
              </a:rPr>
              <a:t> antigen.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Common serovars:</a:t>
            </a:r>
          </a:p>
          <a:p>
            <a:pPr marL="914400" lvl="1" indent="-457200" algn="l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S. Enteriditis→ </a:t>
            </a:r>
            <a:r>
              <a:rPr lang="en-US" sz="3000" dirty="0">
                <a:solidFill>
                  <a:schemeClr val="tx1"/>
                </a:solidFill>
              </a:rPr>
              <a:t>gastroenteritis</a:t>
            </a:r>
            <a:r>
              <a:rPr lang="en-US" sz="3000" dirty="0" smtClean="0">
                <a:solidFill>
                  <a:schemeClr val="tx1"/>
                </a:solidFill>
              </a:rPr>
              <a:t>.</a:t>
            </a:r>
          </a:p>
          <a:p>
            <a:pPr marL="914400" lvl="1" indent="-457200" algn="l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S. Typhimurium → gastroenteritis, osteomyelitis in sickle cell disease.</a:t>
            </a:r>
          </a:p>
          <a:p>
            <a:pPr marL="914400" lvl="1" indent="-457200" algn="l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S</a:t>
            </a:r>
            <a:r>
              <a:rPr lang="en-US" sz="3000" dirty="0">
                <a:solidFill>
                  <a:schemeClr val="tx1"/>
                </a:solidFill>
              </a:rPr>
              <a:t>. </a:t>
            </a:r>
            <a:r>
              <a:rPr lang="en-US" sz="3000" dirty="0" smtClean="0">
                <a:solidFill>
                  <a:schemeClr val="tx1"/>
                </a:solidFill>
              </a:rPr>
              <a:t>Typhi &amp; S</a:t>
            </a:r>
            <a:r>
              <a:rPr lang="en-US" sz="3000" dirty="0">
                <a:solidFill>
                  <a:schemeClr val="tx1"/>
                </a:solidFill>
              </a:rPr>
              <a:t>. Paratyphi A, B and C </a:t>
            </a:r>
            <a:r>
              <a:rPr lang="en-US" sz="3000" dirty="0" smtClean="0">
                <a:solidFill>
                  <a:schemeClr val="tx1"/>
                </a:solidFill>
              </a:rPr>
              <a:t>→ </a:t>
            </a:r>
            <a:r>
              <a:rPr lang="en-US" sz="3000" dirty="0">
                <a:solidFill>
                  <a:schemeClr val="tx1"/>
                </a:solidFill>
              </a:rPr>
              <a:t>Typhoid </a:t>
            </a:r>
            <a:r>
              <a:rPr lang="en-US" sz="3000" dirty="0" smtClean="0">
                <a:solidFill>
                  <a:schemeClr val="tx1"/>
                </a:solidFill>
              </a:rPr>
              <a:t>fever + carrier state.</a:t>
            </a:r>
            <a:endParaRPr lang="en-US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329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5719" cy="7200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 rtl="0"/>
            <a:r>
              <a:rPr lang="en-US" sz="2800" dirty="0" smtClean="0"/>
              <a:t> </a:t>
            </a:r>
            <a:r>
              <a:rPr lang="en-US" sz="800" dirty="0" smtClean="0"/>
              <a:t> N</a:t>
            </a:r>
            <a:endParaRPr lang="ar-AE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16632"/>
            <a:ext cx="8928992" cy="6624736"/>
          </a:xfrm>
          <a:noFill/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algn="ctr">
              <a:spcBef>
                <a:spcPts val="600"/>
              </a:spcBef>
            </a:pPr>
            <a:r>
              <a:rPr lang="en-US" sz="3200" b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3200" b="1" u="sng" dirty="0" smtClean="0">
                <a:solidFill>
                  <a:srgbClr val="C00000"/>
                </a:solidFill>
              </a:rPr>
              <a:t>Typhoid fever </a:t>
            </a:r>
            <a:r>
              <a:rPr lang="en-US" sz="3200" dirty="0" smtClean="0">
                <a:solidFill>
                  <a:srgbClr val="C00000"/>
                </a:solidFill>
              </a:rPr>
              <a:t>(typhus like fever)</a:t>
            </a:r>
            <a:endParaRPr lang="en-US" sz="3200" b="1" u="sng" dirty="0" smtClean="0">
              <a:solidFill>
                <a:srgbClr val="C00000"/>
              </a:solidFill>
            </a:endParaRPr>
          </a:p>
          <a:p>
            <a:pPr marL="457200" indent="-457200" algn="l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000" b="1" dirty="0" smtClean="0">
                <a:solidFill>
                  <a:srgbClr val="B238B2"/>
                </a:solidFill>
              </a:rPr>
              <a:t>Caused By: </a:t>
            </a:r>
          </a:p>
          <a:p>
            <a:pPr marL="914400" lvl="1" indent="-45720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sz="3000" i="1" dirty="0" smtClean="0">
                <a:solidFill>
                  <a:schemeClr val="tx1"/>
                </a:solidFill>
              </a:rPr>
              <a:t>S. enterica </a:t>
            </a:r>
            <a:r>
              <a:rPr lang="en-US" sz="3000" dirty="0" smtClean="0">
                <a:solidFill>
                  <a:schemeClr val="tx1"/>
                </a:solidFill>
              </a:rPr>
              <a:t>serovar </a:t>
            </a:r>
            <a:r>
              <a:rPr lang="en-US" sz="3000" dirty="0" smtClean="0">
                <a:solidFill>
                  <a:schemeClr val="bg1">
                    <a:lumMod val="75000"/>
                  </a:schemeClr>
                </a:solidFill>
              </a:rPr>
              <a:t>Typhi</a:t>
            </a:r>
            <a:r>
              <a:rPr lang="en-US" sz="3000" dirty="0" smtClean="0">
                <a:solidFill>
                  <a:srgbClr val="0070C0"/>
                </a:solidFill>
              </a:rPr>
              <a:t> </a:t>
            </a:r>
            <a:endParaRPr lang="en-US" sz="3000" dirty="0">
              <a:solidFill>
                <a:srgbClr val="0070C0"/>
              </a:solidFill>
            </a:endParaRPr>
          </a:p>
          <a:p>
            <a:pPr marL="914400" lvl="1" indent="-45720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sz="3000" i="1" dirty="0" smtClean="0">
                <a:solidFill>
                  <a:schemeClr val="tx1"/>
                </a:solidFill>
              </a:rPr>
              <a:t>S. enterica</a:t>
            </a:r>
            <a:r>
              <a:rPr lang="en-US" sz="3000" dirty="0" smtClean="0">
                <a:solidFill>
                  <a:schemeClr val="tx1"/>
                </a:solidFill>
              </a:rPr>
              <a:t>  serovar </a:t>
            </a:r>
            <a:r>
              <a:rPr lang="en-US" sz="3000" dirty="0" smtClean="0">
                <a:solidFill>
                  <a:schemeClr val="bg1">
                    <a:lumMod val="75000"/>
                  </a:schemeClr>
                </a:solidFill>
              </a:rPr>
              <a:t>Paratyphi</a:t>
            </a: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A, B&amp; C.</a:t>
            </a:r>
            <a:endParaRPr lang="en-US" sz="30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000" b="1" dirty="0" smtClean="0">
                <a:solidFill>
                  <a:schemeClr val="bg1">
                    <a:lumMod val="75000"/>
                  </a:schemeClr>
                </a:solidFill>
              </a:rPr>
              <a:t>Reservoir</a:t>
            </a:r>
            <a:r>
              <a:rPr lang="en-US" sz="3000" dirty="0">
                <a:solidFill>
                  <a:schemeClr val="bg1">
                    <a:lumMod val="75000"/>
                  </a:schemeClr>
                </a:solidFill>
              </a:rPr>
              <a:t>: </a:t>
            </a:r>
            <a:r>
              <a:rPr lang="en-US" sz="3000" dirty="0">
                <a:solidFill>
                  <a:schemeClr val="tx1"/>
                </a:solidFill>
              </a:rPr>
              <a:t>Human only; no animal reservoirs. </a:t>
            </a:r>
            <a:endParaRPr lang="en-US" sz="3000" dirty="0" smtClean="0">
              <a:solidFill>
                <a:schemeClr val="tx1"/>
              </a:solidFill>
            </a:endParaRPr>
          </a:p>
          <a:p>
            <a:pPr marL="457200" indent="-45720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000" b="1" dirty="0" smtClean="0">
                <a:solidFill>
                  <a:schemeClr val="bg1">
                    <a:lumMod val="75000"/>
                  </a:schemeClr>
                </a:solidFill>
              </a:rPr>
              <a:t>Transmission</a:t>
            </a:r>
            <a:r>
              <a:rPr lang="en-US" sz="3000" b="1" dirty="0">
                <a:solidFill>
                  <a:schemeClr val="bg1">
                    <a:lumMod val="75000"/>
                  </a:schemeClr>
                </a:solidFill>
              </a:rPr>
              <a:t>:</a:t>
            </a:r>
            <a:r>
              <a:rPr lang="en-US" sz="300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marL="914400" lvl="1" indent="-45720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sz="3000" dirty="0" smtClean="0">
                <a:solidFill>
                  <a:schemeClr val="tx1"/>
                </a:solidFill>
              </a:rPr>
              <a:t>Fecal- oral </a:t>
            </a:r>
            <a:r>
              <a:rPr lang="en-US" sz="3000" dirty="0">
                <a:solidFill>
                  <a:schemeClr val="tx1"/>
                </a:solidFill>
              </a:rPr>
              <a:t>route from human </a:t>
            </a:r>
            <a:r>
              <a:rPr lang="en-US" sz="3000" dirty="0" smtClean="0">
                <a:solidFill>
                  <a:schemeClr val="tx1"/>
                </a:solidFill>
              </a:rPr>
              <a:t>patients and carriers (Typhoid Mary). </a:t>
            </a:r>
            <a:endParaRPr lang="en-US" sz="3000" dirty="0">
              <a:solidFill>
                <a:schemeClr val="tx1"/>
              </a:solidFill>
            </a:endParaRPr>
          </a:p>
          <a:p>
            <a:pPr marL="914400" lvl="1" indent="-45720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sz="3000" dirty="0" smtClean="0">
                <a:solidFill>
                  <a:schemeClr val="tx1"/>
                </a:solidFill>
              </a:rPr>
              <a:t>Contaminated water or food.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F9EBF9"/>
              </a:buClr>
            </a:pPr>
            <a:r>
              <a:rPr lang="en-US" sz="3000" b="1" dirty="0">
                <a:solidFill>
                  <a:srgbClr val="B238B2"/>
                </a:solidFill>
              </a:rPr>
              <a:t>Pathogenic dose: </a:t>
            </a:r>
          </a:p>
          <a:p>
            <a:pPr marL="914400" lvl="1" indent="-45720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74000"/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rgbClr val="000000"/>
                </a:solidFill>
              </a:rPr>
              <a:t>10</a:t>
            </a:r>
            <a:r>
              <a:rPr lang="en-US" sz="3000" baseline="30000" dirty="0">
                <a:solidFill>
                  <a:srgbClr val="000000"/>
                </a:solidFill>
              </a:rPr>
              <a:t>7</a:t>
            </a:r>
            <a:r>
              <a:rPr lang="en-US" sz="3000" dirty="0">
                <a:solidFill>
                  <a:srgbClr val="000000"/>
                </a:solidFill>
              </a:rPr>
              <a:t>-10</a:t>
            </a:r>
            <a:r>
              <a:rPr lang="en-US" sz="3000" baseline="30000" dirty="0">
                <a:solidFill>
                  <a:srgbClr val="000000"/>
                </a:solidFill>
              </a:rPr>
              <a:t>8</a:t>
            </a:r>
            <a:r>
              <a:rPr lang="en-US" sz="3000" dirty="0">
                <a:solidFill>
                  <a:srgbClr val="000000"/>
                </a:solidFill>
              </a:rPr>
              <a:t> CFU/ml in normal </a:t>
            </a:r>
            <a:r>
              <a:rPr lang="en-US" sz="3000" dirty="0" smtClean="0">
                <a:solidFill>
                  <a:srgbClr val="000000"/>
                </a:solidFill>
              </a:rPr>
              <a:t>persons (less in </a:t>
            </a:r>
            <a:r>
              <a:rPr lang="en-US" sz="3000" dirty="0">
                <a:solidFill>
                  <a:srgbClr val="000000"/>
                </a:solidFill>
              </a:rPr>
              <a:t>patients with </a:t>
            </a:r>
            <a:r>
              <a:rPr lang="en-US" sz="3000" dirty="0" err="1" smtClean="0">
                <a:solidFill>
                  <a:srgbClr val="000000"/>
                </a:solidFill>
              </a:rPr>
              <a:t>hypochlorhydria</a:t>
            </a:r>
            <a:r>
              <a:rPr lang="en-US" sz="3000" dirty="0" smtClean="0">
                <a:solidFill>
                  <a:srgbClr val="000000"/>
                </a:solidFill>
              </a:rPr>
              <a:t>).</a:t>
            </a:r>
            <a:endParaRPr lang="en-US" sz="3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95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16632"/>
            <a:ext cx="8928992" cy="6624736"/>
          </a:xfrm>
          <a:noFill/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3000" b="1" dirty="0">
                <a:solidFill>
                  <a:srgbClr val="B238B2"/>
                </a:solidFill>
              </a:rPr>
              <a:t>Pathogenesis:</a:t>
            </a: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US" sz="3000" dirty="0" smtClean="0">
                <a:solidFill>
                  <a:srgbClr val="B238B2"/>
                </a:solidFill>
              </a:rPr>
              <a:t>Incubation </a:t>
            </a:r>
            <a:r>
              <a:rPr lang="en-US" sz="3000" dirty="0">
                <a:solidFill>
                  <a:srgbClr val="B238B2"/>
                </a:solidFill>
              </a:rPr>
              <a:t>period</a:t>
            </a:r>
            <a:r>
              <a:rPr lang="en-US" sz="3000" dirty="0" smtClean="0">
                <a:solidFill>
                  <a:srgbClr val="B238B2"/>
                </a:solidFill>
              </a:rPr>
              <a:t>:</a:t>
            </a:r>
            <a:r>
              <a:rPr lang="en-US" sz="3000" dirty="0" smtClean="0">
                <a:solidFill>
                  <a:schemeClr val="tx1"/>
                </a:solidFill>
              </a:rPr>
              <a:t> </a:t>
            </a:r>
            <a:r>
              <a:rPr lang="en-US" sz="3000" dirty="0">
                <a:solidFill>
                  <a:schemeClr val="tx1"/>
                </a:solidFill>
              </a:rPr>
              <a:t>5 to 21 days</a:t>
            </a:r>
            <a:r>
              <a:rPr lang="en-US" sz="3000" dirty="0" smtClean="0">
                <a:solidFill>
                  <a:schemeClr val="tx1"/>
                </a:solidFill>
              </a:rPr>
              <a:t>.</a:t>
            </a:r>
            <a:endParaRPr lang="en-US" sz="3000" dirty="0">
              <a:solidFill>
                <a:schemeClr val="tx1"/>
              </a:solidFill>
            </a:endParaRP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91000"/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Escape the stomach</a:t>
            </a:r>
            <a:r>
              <a:rPr lang="en-US" sz="3000" dirty="0">
                <a:solidFill>
                  <a:schemeClr val="tx1"/>
                </a:solidFill>
              </a:rPr>
              <a:t>, and </a:t>
            </a:r>
            <a:r>
              <a:rPr lang="en-US" sz="3000" dirty="0" smtClean="0">
                <a:solidFill>
                  <a:schemeClr val="tx1"/>
                </a:solidFill>
              </a:rPr>
              <a:t>reach the </a:t>
            </a:r>
            <a:r>
              <a:rPr lang="en-US" sz="3000" b="1" dirty="0" smtClean="0">
                <a:solidFill>
                  <a:srgbClr val="004F8A"/>
                </a:solidFill>
              </a:rPr>
              <a:t>ileocecal</a:t>
            </a:r>
            <a:r>
              <a:rPr lang="en-US" sz="3000" dirty="0" smtClean="0">
                <a:solidFill>
                  <a:schemeClr val="tx1"/>
                </a:solidFill>
              </a:rPr>
              <a:t> region.</a:t>
            </a:r>
            <a:endParaRPr lang="en-US" sz="3000" dirty="0">
              <a:solidFill>
                <a:schemeClr val="tx1"/>
              </a:solidFill>
            </a:endParaRP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91000"/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Invade the </a:t>
            </a:r>
            <a:r>
              <a:rPr lang="en-US" sz="3000" dirty="0" smtClean="0">
                <a:solidFill>
                  <a:srgbClr val="004F8A"/>
                </a:solidFill>
              </a:rPr>
              <a:t>microfold cells (M cells) </a:t>
            </a:r>
            <a:r>
              <a:rPr lang="en-US" sz="3000" dirty="0" smtClean="0">
                <a:solidFill>
                  <a:schemeClr val="tx1"/>
                </a:solidFill>
              </a:rPr>
              <a:t>in the ileum mucosa by </a:t>
            </a:r>
            <a:r>
              <a:rPr lang="en-US" sz="3000" dirty="0" smtClean="0">
                <a:solidFill>
                  <a:srgbClr val="004F8A"/>
                </a:solidFill>
              </a:rPr>
              <a:t>endocytosis</a:t>
            </a:r>
            <a:r>
              <a:rPr lang="en-US" sz="3000" dirty="0" smtClean="0">
                <a:solidFill>
                  <a:srgbClr val="FF0000"/>
                </a:solidFill>
              </a:rPr>
              <a:t> </a:t>
            </a:r>
            <a:r>
              <a:rPr lang="en-US" sz="3000" dirty="0" smtClean="0">
                <a:solidFill>
                  <a:srgbClr val="000000"/>
                </a:solidFill>
              </a:rPr>
              <a:t>and pass to lamina propria</a:t>
            </a: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→</a:t>
            </a: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engulfed </a:t>
            </a:r>
            <a:r>
              <a:rPr lang="en-US" sz="3000" dirty="0">
                <a:solidFill>
                  <a:schemeClr val="tx1"/>
                </a:solidFill>
              </a:rPr>
              <a:t>by the </a:t>
            </a:r>
            <a:r>
              <a:rPr lang="en-US" sz="3000" dirty="0" smtClean="0">
                <a:solidFill>
                  <a:schemeClr val="tx1"/>
                </a:solidFill>
              </a:rPr>
              <a:t>macrophages and dendritic cells.                                   </a:t>
            </a:r>
            <a:r>
              <a:rPr lang="en-US" sz="3000" dirty="0">
                <a:solidFill>
                  <a:schemeClr val="tx1"/>
                </a:solidFill>
              </a:rPr>
              <a:t>Due to the anti-phagocytic capsule (Vi antigen) they will survive in the </a:t>
            </a:r>
            <a:r>
              <a:rPr lang="en-US" sz="3000" dirty="0" smtClean="0">
                <a:solidFill>
                  <a:schemeClr val="tx1"/>
                </a:solidFill>
              </a:rPr>
              <a:t>macrophages → carried </a:t>
            </a:r>
            <a:r>
              <a:rPr lang="en-US" sz="3000" dirty="0">
                <a:solidFill>
                  <a:schemeClr val="tx1"/>
                </a:solidFill>
              </a:rPr>
              <a:t>to the mesenteric lymph nodes, then to the </a:t>
            </a:r>
            <a:r>
              <a:rPr lang="en-US" sz="3000" dirty="0" smtClean="0">
                <a:solidFill>
                  <a:schemeClr val="tx1"/>
                </a:solidFill>
              </a:rPr>
              <a:t>blood→ primary </a:t>
            </a:r>
            <a:r>
              <a:rPr lang="en-US" sz="3000" dirty="0">
                <a:solidFill>
                  <a:srgbClr val="004F8A"/>
                </a:solidFill>
              </a:rPr>
              <a:t>transient</a:t>
            </a: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bacteremia.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91000"/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</a:rPr>
              <a:t>Multiply in the RES (macrophages of the liver and spleen), and bone marrow </a:t>
            </a:r>
            <a:r>
              <a:rPr lang="en-US" sz="3000" dirty="0" smtClean="0">
                <a:solidFill>
                  <a:schemeClr val="tx1"/>
                </a:solidFill>
              </a:rPr>
              <a:t>→ secondary sustained bacteremia.</a:t>
            </a:r>
            <a:endParaRPr lang="en-US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35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72008" cy="72007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315" y="116840"/>
            <a:ext cx="8856980" cy="6624955"/>
          </a:xfrm>
          <a:noFill/>
          <a:ln>
            <a:solidFill>
              <a:srgbClr val="C00000"/>
            </a:solidFill>
          </a:ln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000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Secondary bacteremia leads to invasion of:</a:t>
            </a:r>
            <a:endParaRPr lang="ko-KR" altLang="en-US" sz="3000" dirty="0" smtClean="0">
              <a:solidFill>
                <a:schemeClr val="bg1">
                  <a:lumMod val="50000"/>
                </a:schemeClr>
              </a:solidFill>
              <a:latin typeface="Times New Roman" charset="0"/>
              <a:ea typeface="Times New Roman" charset="0"/>
            </a:endParaRPr>
          </a:p>
          <a:p>
            <a:pPr marL="457200" indent="-45720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2F94"/>
              </a:buClr>
              <a:buSzPct val="91000"/>
              <a:buFont typeface="Courier New"/>
              <a:buChar char="o"/>
            </a:pPr>
            <a:r>
              <a:rPr lang="en-US" altLang="ko-KR" sz="3000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Kidney; </a:t>
            </a:r>
            <a:r>
              <a:rPr lang="en-US" altLang="ko-KR" sz="30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nephritis→ bacteria present in the urine → chronic carriers (stones or schistosoma).</a:t>
            </a:r>
            <a:endParaRPr lang="ko-KR" altLang="en-US" sz="30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457200" indent="-45720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2F94"/>
              </a:buClr>
              <a:buSzPct val="91000"/>
              <a:buFont typeface="Courier New"/>
              <a:buChar char="o"/>
            </a:pPr>
            <a:r>
              <a:rPr lang="en-US" altLang="ko-KR" sz="3000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Gallbladder: </a:t>
            </a:r>
            <a:r>
              <a:rPr lang="en-US" altLang="ko-KR" sz="30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cholecystitis and chronic </a:t>
            </a: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carrier state in gall stones.</a:t>
            </a:r>
            <a:endParaRPr lang="ko-KR" altLang="en-US" sz="3000" dirty="0" smtClean="0">
              <a:solidFill>
                <a:srgbClr val="000000"/>
              </a:solidFill>
              <a:latin typeface="Times New Roman" charset="0"/>
              <a:ea typeface="Times New Roman" charset="0"/>
            </a:endParaRPr>
          </a:p>
          <a:p>
            <a:pPr marL="457200" indent="-45720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2F94"/>
              </a:buClr>
              <a:buSzPct val="91000"/>
              <a:buFont typeface="Courier New"/>
              <a:buChar char="o"/>
            </a:pPr>
            <a:r>
              <a:rPr lang="en-US" altLang="ko-KR" sz="3000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Reinvasion of small intestine: </a:t>
            </a: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(through the bile &amp; blood); </a:t>
            </a:r>
            <a:r>
              <a:rPr lang="en-US" altLang="ko-KR" sz="3000" dirty="0" smtClean="0">
                <a:solidFill>
                  <a:srgbClr val="0070C0"/>
                </a:solidFill>
                <a:latin typeface="Times New Roman" charset="0"/>
                <a:ea typeface="Times New Roman" charset="0"/>
              </a:rPr>
              <a:t>inflammation &amp; ulceration of Peyer’s patches</a:t>
            </a: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 (immune-mediated destruction) → </a:t>
            </a:r>
            <a:r>
              <a:rPr lang="en-US" altLang="ko-KR" sz="30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hemorrhages and perforation</a:t>
            </a: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.</a:t>
            </a:r>
            <a:endParaRPr lang="ko-KR" altLang="en-US" sz="3000" dirty="0" smtClean="0">
              <a:solidFill>
                <a:srgbClr val="000000"/>
              </a:solidFill>
              <a:latin typeface="Times New Roman" charset="0"/>
              <a:ea typeface="Times New Roman" charset="0"/>
            </a:endParaRPr>
          </a:p>
          <a:p>
            <a:pPr marL="457200" indent="-45720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2F94"/>
              </a:buClr>
              <a:buSzPct val="91000"/>
              <a:buFont typeface="Courier New"/>
              <a:buChar char="o"/>
            </a:pP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 </a:t>
            </a:r>
            <a:r>
              <a:rPr lang="en-US" altLang="ko-KR" sz="30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</a:rPr>
              <a:t>Symptoms &amp; signs: </a:t>
            </a: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fever </a:t>
            </a:r>
            <a:r>
              <a:rPr lang="en-US" altLang="ko-KR" sz="30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that continue for 4 to 8 weeks in untreated cases (stepladder fever)</a:t>
            </a: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, relative bradycardia, hepatosplenomegaly, 25% have rose spots (trunk &amp; abdomen) in the first week. </a:t>
            </a:r>
            <a:endParaRPr lang="ko-KR" altLang="en-US" sz="3000" dirty="0" smtClean="0">
              <a:solidFill>
                <a:srgbClr val="000000"/>
              </a:solidFill>
              <a:latin typeface="Times New Roman" charset="0"/>
              <a:ea typeface="Times New Roman" charset="0"/>
            </a:endParaRPr>
          </a:p>
          <a:p>
            <a:pPr marL="457200" indent="-45720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2F94"/>
              </a:buClr>
              <a:buSzPct val="91000"/>
              <a:buFont typeface="Courier New"/>
              <a:buChar char="o"/>
            </a:pPr>
            <a:r>
              <a:rPr lang="en-US" altLang="ko-KR" sz="3000" dirty="0" smtClean="0">
                <a:solidFill>
                  <a:srgbClr val="C00000"/>
                </a:solidFill>
                <a:latin typeface="Times New Roman" charset="0"/>
                <a:ea typeface="Times New Roman" charset="0"/>
              </a:rPr>
              <a:t>Prognosis: </a:t>
            </a: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mortality rate without treatment ≈ 20%.</a:t>
            </a:r>
            <a:endParaRPr lang="ko-KR" altLang="en-US" sz="3000" dirty="0" smtClean="0">
              <a:solidFill>
                <a:srgbClr val="000000"/>
              </a:solidFill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94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0648"/>
            <a:ext cx="4450568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032448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19872" y="476672"/>
            <a:ext cx="2021707" cy="584775"/>
          </a:xfrm>
          <a:prstGeom prst="rect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Rose spots</a:t>
            </a:r>
            <a:endParaRPr lang="en-US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22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315" y="116840"/>
            <a:ext cx="8928735" cy="6624955"/>
          </a:xfrm>
          <a:noFill/>
          <a:ln>
            <a:solidFill>
              <a:srgbClr val="C00000"/>
            </a:solidFill>
          </a:ln>
        </p:spPr>
        <p:txBody>
          <a:bodyPr vert="horz" wrap="square" lIns="91440" tIns="45720" rIns="91440" bIns="45720" anchor="t">
            <a:normAutofit fontScale="92500"/>
          </a:bodyPr>
          <a:lstStyle/>
          <a:p>
            <a:pPr marL="457200" indent="-45720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Arial"/>
              <a:buChar char="•"/>
            </a:pPr>
            <a:r>
              <a:rPr lang="en-US" altLang="ko-KR" sz="29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</a:rPr>
              <a:t>Diagnosis:                                                                                </a:t>
            </a: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Direct microbial detection or indirect by serology</a:t>
            </a:r>
            <a:r>
              <a:rPr lang="en-US" altLang="ko-KR" sz="2900" b="1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.</a:t>
            </a:r>
            <a:endParaRPr lang="ko-KR" altLang="en-US" sz="2900" b="1" dirty="0" smtClean="0">
              <a:solidFill>
                <a:srgbClr val="000000"/>
              </a:solidFill>
              <a:latin typeface="Times New Roman" charset="0"/>
              <a:ea typeface="Times New Roman" charset="0"/>
            </a:endParaRPr>
          </a:p>
          <a:p>
            <a:pPr marL="457200" indent="-45720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Arial"/>
              <a:buChar char="•"/>
            </a:pPr>
            <a:r>
              <a:rPr lang="en-US" altLang="ko-KR" sz="29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</a:rPr>
              <a:t>Clinical specimens</a:t>
            </a:r>
            <a:r>
              <a:rPr lang="en-US" altLang="ko-KR" sz="2900" dirty="0" smtClean="0">
                <a:solidFill>
                  <a:srgbClr val="C00000"/>
                </a:solidFill>
                <a:latin typeface="Times New Roman" charset="0"/>
                <a:ea typeface="Times New Roman" charset="0"/>
              </a:rPr>
              <a:t>: </a:t>
            </a: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Blood, bone marrow aspiration, stool, urine or rose spot.</a:t>
            </a:r>
            <a:endParaRPr lang="ko-KR" altLang="en-US" sz="29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45720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900" b="1" dirty="0" smtClean="0">
                <a:solidFill>
                  <a:srgbClr val="0070C0"/>
                </a:solidFill>
                <a:latin typeface="Times New Roman" charset="0"/>
                <a:ea typeface="Times New Roman" charset="0"/>
              </a:rPr>
              <a:t>In the 1</a:t>
            </a:r>
            <a:r>
              <a:rPr lang="en-US" altLang="ko-KR" sz="2900" b="1" baseline="30000" dirty="0" smtClean="0">
                <a:solidFill>
                  <a:srgbClr val="0070C0"/>
                </a:solidFill>
                <a:latin typeface="Times New Roman" charset="0"/>
                <a:ea typeface="Times New Roman" charset="0"/>
              </a:rPr>
              <a:t>st</a:t>
            </a:r>
            <a:r>
              <a:rPr lang="en-US" altLang="ko-KR" sz="2900" b="1" dirty="0" smtClean="0">
                <a:solidFill>
                  <a:srgbClr val="0070C0"/>
                </a:solidFill>
                <a:latin typeface="Times New Roman" charset="0"/>
                <a:ea typeface="Times New Roman" charset="0"/>
              </a:rPr>
              <a:t> week: </a:t>
            </a: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positive</a:t>
            </a:r>
            <a:r>
              <a:rPr lang="en-US" altLang="ko-KR" sz="2900" b="1" dirty="0" smtClean="0">
                <a:solidFill>
                  <a:srgbClr val="0070C0"/>
                </a:solidFill>
                <a:latin typeface="Times New Roman" charset="0"/>
                <a:ea typeface="Times New Roman" charset="0"/>
              </a:rPr>
              <a:t> bone marrow </a:t>
            </a: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culture in 95%</a:t>
            </a:r>
            <a:r>
              <a:rPr lang="en-US" altLang="ko-KR" sz="2900" b="1" dirty="0" smtClean="0">
                <a:solidFill>
                  <a:srgbClr val="0070C0"/>
                </a:solidFill>
                <a:latin typeface="Times New Roman" charset="0"/>
                <a:ea typeface="Times New Roman" charset="0"/>
              </a:rPr>
              <a:t>,  </a:t>
            </a: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positive </a:t>
            </a:r>
            <a:r>
              <a:rPr lang="en-US" altLang="ko-KR" sz="2900" b="1" dirty="0" smtClean="0">
                <a:solidFill>
                  <a:srgbClr val="0070C0"/>
                </a:solidFill>
                <a:latin typeface="Times New Roman" charset="0"/>
                <a:ea typeface="Times New Roman" charset="0"/>
              </a:rPr>
              <a:t>blood</a:t>
            </a: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 culture in 80% of patients.                                                                      </a:t>
            </a:r>
            <a:endParaRPr lang="en-US" altLang="ko-KR" sz="29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45720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900" b="1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In the 2</a:t>
            </a:r>
            <a:r>
              <a:rPr lang="en-US" altLang="ko-KR" sz="2900" b="1" baseline="300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nd</a:t>
            </a:r>
            <a:r>
              <a:rPr lang="en-US" altLang="ko-KR" sz="2900" b="1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 week: urine or stool culture  and </a:t>
            </a:r>
            <a:r>
              <a:rPr lang="en-US" altLang="ko-KR" sz="2900" b="1" dirty="0" err="1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Widal</a:t>
            </a:r>
            <a:r>
              <a:rPr lang="en-US" altLang="ko-KR" sz="2900" b="1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 test</a:t>
            </a:r>
            <a:endParaRPr lang="en-US" altLang="ko-KR" sz="2900" b="1" dirty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45720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900" b="1" dirty="0" smtClean="0">
                <a:solidFill>
                  <a:srgbClr val="0E5E12"/>
                </a:solidFill>
                <a:latin typeface="Times New Roman" charset="0"/>
                <a:ea typeface="Times New Roman" charset="0"/>
              </a:rPr>
              <a:t>In </a:t>
            </a:r>
            <a:r>
              <a:rPr lang="en-US" altLang="ko-KR" sz="2900" b="1" dirty="0" smtClean="0">
                <a:solidFill>
                  <a:srgbClr val="0E5E12"/>
                </a:solidFill>
                <a:latin typeface="Times New Roman" charset="0"/>
                <a:ea typeface="Times New Roman" charset="0"/>
              </a:rPr>
              <a:t>the 3</a:t>
            </a:r>
            <a:r>
              <a:rPr lang="en-US" altLang="ko-KR" sz="2900" b="1" baseline="30000" dirty="0" smtClean="0">
                <a:solidFill>
                  <a:srgbClr val="0E5E12"/>
                </a:solidFill>
                <a:latin typeface="Times New Roman" charset="0"/>
                <a:ea typeface="Times New Roman" charset="0"/>
              </a:rPr>
              <a:t>rd</a:t>
            </a:r>
            <a:r>
              <a:rPr lang="en-US" altLang="ko-KR" sz="2900" b="1" dirty="0" smtClean="0">
                <a:solidFill>
                  <a:srgbClr val="0E5E12"/>
                </a:solidFill>
                <a:latin typeface="Times New Roman" charset="0"/>
                <a:ea typeface="Times New Roman" charset="0"/>
              </a:rPr>
              <a:t> week: </a:t>
            </a: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positive </a:t>
            </a:r>
            <a:r>
              <a:rPr lang="en-US" altLang="ko-KR" sz="2900" b="1" dirty="0" smtClean="0">
                <a:solidFill>
                  <a:srgbClr val="0E5E12"/>
                </a:solidFill>
                <a:latin typeface="Times New Roman" charset="0"/>
                <a:ea typeface="Times New Roman" charset="0"/>
              </a:rPr>
              <a:t>stool</a:t>
            </a: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 culture in 85%. </a:t>
            </a:r>
            <a:endParaRPr lang="ko-KR" altLang="en-US" sz="29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457200" indent="-45720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Arial"/>
              <a:buChar char="•"/>
            </a:pPr>
            <a:r>
              <a:rPr lang="en-US" altLang="ko-KR" sz="29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</a:rPr>
              <a:t>Direct detection (blood &amp;BM culture): </a:t>
            </a: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10-15 ml cultivated in blood culture bottle for 7 days.</a:t>
            </a:r>
            <a:endParaRPr lang="ko-KR" altLang="en-US" sz="29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  <a:p>
            <a:pPr marL="457200" indent="0" algn="l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900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Growth indicators: </a:t>
            </a: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turbidity, hemolysis, and air bubbles.                                                                          </a:t>
            </a:r>
            <a:r>
              <a:rPr lang="en-US" altLang="ko-KR" sz="2900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Subculture on XLD media:  </a:t>
            </a: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non-lactose fermenter, H2S producers. </a:t>
            </a:r>
            <a:r>
              <a:rPr lang="en-US" altLang="ko-KR" sz="2900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  <a:ea typeface="Times New Roman" charset="0"/>
              </a:rPr>
              <a:t>                                                                                        Identification: </a:t>
            </a: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biochemical or serological tests. </a:t>
            </a:r>
            <a:r>
              <a:rPr lang="en-US" altLang="ko-KR" sz="29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Serotyping by salmonella polyvalent &amp; </a:t>
            </a:r>
            <a:r>
              <a:rPr lang="en-US" altLang="ko-KR" sz="3100" dirty="0" smtClean="0">
                <a:solidFill>
                  <a:schemeClr val="tx1"/>
                </a:solidFill>
                <a:latin typeface="Times New Roman" charset="0"/>
                <a:ea typeface="Times New Roman" charset="0"/>
              </a:rPr>
              <a:t>mono valent reagent</a:t>
            </a:r>
            <a:r>
              <a:rPr lang="en-US" altLang="ko-KR" sz="31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. </a:t>
            </a:r>
            <a:endParaRPr lang="ko-KR" altLang="en-US" sz="3100" dirty="0" smtClean="0">
              <a:solidFill>
                <a:srgbClr val="000000"/>
              </a:solidFill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42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theme/theme1.xml><?xml version="1.0" encoding="utf-8"?>
<a:theme xmlns:a="http://schemas.openxmlformats.org/drawingml/2006/main" name="Theme1">
  <a:themeElements>
    <a:clrScheme name="Custom 7">
      <a:dk1>
        <a:srgbClr val="E2A3E2"/>
      </a:dk1>
      <a:lt1>
        <a:srgbClr val="000000"/>
      </a:lt1>
      <a:dk2>
        <a:srgbClr val="F9EBF9"/>
      </a:dk2>
      <a:lt2>
        <a:srgbClr val="F9EBF9"/>
      </a:lt2>
      <a:accent1>
        <a:srgbClr val="9900CC"/>
      </a:accent1>
      <a:accent2>
        <a:srgbClr val="800000"/>
      </a:accent2>
      <a:accent3>
        <a:srgbClr val="F9EBF9"/>
      </a:accent3>
      <a:accent4>
        <a:srgbClr val="000000"/>
      </a:accent4>
      <a:accent5>
        <a:srgbClr val="CC3300"/>
      </a:accent5>
      <a:accent6>
        <a:srgbClr val="006600"/>
      </a:accent6>
      <a:hlink>
        <a:srgbClr val="0070C0"/>
      </a:hlink>
      <a:folHlink>
        <a:srgbClr val="BA37BA"/>
      </a:folHlink>
    </a:clrScheme>
    <a:fontScheme name="Custom 2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eme1">
  <a:themeElements>
    <a:clrScheme name="Custom 7">
      <a:dk1>
        <a:srgbClr val="E2A3E2"/>
      </a:dk1>
      <a:lt1>
        <a:srgbClr val="000000"/>
      </a:lt1>
      <a:dk2>
        <a:srgbClr val="F9EBF9"/>
      </a:dk2>
      <a:lt2>
        <a:srgbClr val="F9EBF9"/>
      </a:lt2>
      <a:accent1>
        <a:srgbClr val="9900CC"/>
      </a:accent1>
      <a:accent2>
        <a:srgbClr val="800000"/>
      </a:accent2>
      <a:accent3>
        <a:srgbClr val="F9EBF9"/>
      </a:accent3>
      <a:accent4>
        <a:srgbClr val="000000"/>
      </a:accent4>
      <a:accent5>
        <a:srgbClr val="CC3300"/>
      </a:accent5>
      <a:accent6>
        <a:srgbClr val="006600"/>
      </a:accent6>
      <a:hlink>
        <a:srgbClr val="0070C0"/>
      </a:hlink>
      <a:folHlink>
        <a:srgbClr val="BA37BA"/>
      </a:folHlink>
    </a:clrScheme>
    <a:fontScheme name="Custom 2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Pages>19</Pages>
  <Words>1155</Words>
  <Characters>0</Characters>
  <Application>Microsoft Office PowerPoint</Application>
  <DocSecurity>0</DocSecurity>
  <PresentationFormat>On-screen Show (4:3)</PresentationFormat>
  <Lines>0</Lines>
  <Paragraphs>110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Theme1</vt:lpstr>
      <vt:lpstr>1_Theme1</vt:lpstr>
      <vt:lpstr>Invasive Enteritis and Systemic Infections</vt:lpstr>
      <vt:lpstr>PowerPoint Presentation</vt:lpstr>
      <vt:lpstr>PowerPoint Presentation</vt:lpstr>
      <vt:lpstr>N</vt:lpstr>
      <vt:lpstr>  N</vt:lpstr>
      <vt:lpstr>PowerPoint Presentation</vt:lpstr>
      <vt:lpstr>n</vt:lpstr>
      <vt:lpstr>PowerPoint Presentation</vt:lpstr>
      <vt:lpstr>PowerPoint Presentation</vt:lpstr>
      <vt:lpstr>N</vt:lpstr>
      <vt:lpstr>N</vt:lpstr>
      <vt:lpstr>PowerPoint Presentation</vt:lpstr>
      <vt:lpstr>Brucellosis (undulant fever) (Malta fever )</vt:lpstr>
      <vt:lpstr>PowerPoint Presentation</vt:lpstr>
      <vt:lpstr>N</vt:lpstr>
      <vt:lpstr>N</vt:lpstr>
      <vt:lpstr>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Invasive Enteritis and systemic infections:</dc:title>
  <dc:creator>nimer</dc:creator>
  <cp:lastModifiedBy>Tamer Ata</cp:lastModifiedBy>
  <cp:revision>22</cp:revision>
  <dcterms:modified xsi:type="dcterms:W3CDTF">2016-02-22T05:25:55Z</dcterms:modified>
</cp:coreProperties>
</file>